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2" r:id="rId5"/>
    <p:sldId id="273" r:id="rId6"/>
    <p:sldId id="274" r:id="rId7"/>
    <p:sldId id="261" r:id="rId8"/>
    <p:sldId id="265" r:id="rId9"/>
    <p:sldId id="275" r:id="rId10"/>
    <p:sldId id="271" r:id="rId11"/>
    <p:sldId id="267" r:id="rId12"/>
    <p:sldId id="276" r:id="rId13"/>
    <p:sldId id="277" r:id="rId14"/>
    <p:sldId id="269" r:id="rId15"/>
    <p:sldId id="270" r:id="rId16"/>
    <p:sldId id="278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9T14:22:11.7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9T14:22:20.31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AE9D7-9C3B-4490-BC2C-ECBBF83A9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8DDE20-33B7-4331-81D6-D4D5A30E5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38432B-D3DC-4528-BEF5-67C3112A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D0AECB-013B-434E-AE99-B35562A6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892AC0-2558-44C6-9B69-796166A6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51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2A82C-0EA2-4762-B4F1-37FF1FA8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61F23B-FE5C-4753-B281-564EB2151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046322-3991-487A-A849-10F2821D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BEE153-4049-4109-93DA-1D861560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CCED45-DCB8-4E84-A0FA-8FDB448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66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2FC440-A5E0-4E1A-B3A5-2A7EA54B6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A0DEE4-1D4F-4063-9338-55AA1B6C3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B3E76-CECF-439D-B33B-CB08BE9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ABE34-EEB9-41F6-9C7A-AD2D2472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4A83DB-BE91-4803-B72B-C1C05167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184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89703-CCA6-48DB-A244-AF619DA2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AC8E-5C82-4120-988F-6A91DE1A5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0A064D-219D-4922-BB60-3C347B13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CDFDB-D6AD-452D-8B83-52A5049B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CEA455-3E7B-49AF-894F-58CA12B1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669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C3594-090B-43C1-B292-5A5D6F75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E9B23-4922-41D1-91A6-29193E5E1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C96565-268F-4BAE-B7DB-A1F6EA7E1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1E457C-9AC5-4F6A-AFB9-5E14EBEA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5E1A00-74F1-4C9B-8151-C524CA0A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03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E1A84-1D20-4998-8EFE-202B7A80C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CB8A8F-B08E-4809-B64B-851C1C54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2C9CB1-BAE7-4CF7-8C3E-27DA9BF62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CBB5F9-A4EB-4987-9FFE-2DD09E7E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F72099-8BD3-434C-88C4-A67A351B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9735C8-0360-401E-9656-811043D9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22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6D66B-DCE2-461F-B3F3-DE9B0E14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7D9B3D-CCE3-43E8-BEAA-69D849156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C8C4D7-26C0-4F3E-8CA4-ACA8CBF72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6BD415-F354-4286-B7E1-5FAF40305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68CC1B-175B-4BF1-A42C-B1BE66CE8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55BEE7-35E1-48BA-96DA-4E9A9A6C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211A6F-AA08-42EB-BBD1-DE3014D0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D6B7F4-D154-40BE-BD29-86C36279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41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F82A7-1D19-4BA6-A416-DB953337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BFB4EC-013C-4C2B-B11D-1B28D266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A88F74-968E-4697-A1D2-C65801A4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3B1846-55E4-4A82-A56D-BE70DCC1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85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B3ECC1-4681-4179-8206-F73EC8FC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27A271-B1E7-40EC-865B-E3CECDA1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BA6D44-0718-45B6-ACE5-3F08C475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23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D4AE4-C736-48F3-9471-B540B76D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E2F538-EB26-412A-948B-2353420BD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8A1C9D-D40E-414C-9579-45ED52562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13AB43-64CF-425A-B488-E0943966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0FC5CC-6B85-444E-924A-DB45354D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37AC80-DEE1-4F7D-A3B6-0F1E7962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1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87294-0579-4A26-95AD-E175F757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B642DF6-100A-4EDE-8EFD-DF9002D63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53C37D-4069-44C1-904D-64549C80B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BEAE39-605E-40D4-830B-9DB827AF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4AD048-9BD0-4FD7-8246-028E2F12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8F139D-18E7-465B-B923-7934B3E8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1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18BDFA-990B-4742-A8EB-FEA8F1CD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06ADDD-D121-4AB4-AFF1-B4035D429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CF0D8-451A-4C43-ADE9-302B11BA9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2189-EF20-4206-B9CC-99C57F7CA0FA}" type="datetimeFigureOut">
              <a:rPr lang="fr-FR" smtClean="0"/>
              <a:t>30/06/2021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8FEF35-BF81-4C19-A64B-036E748F6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37D46C-472F-44A2-B142-2775ECFDC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0593-2012-42EB-923B-715F22EF08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15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Ro-3Y1Mdw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F0A22-4366-42CB-8A7A-8D2291BA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Petite blague pour commencer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DEB93-4592-411B-931A-A232C7963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949" y="1819421"/>
            <a:ext cx="10884877" cy="4296581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/>
              <a:t>Pourquoi les résistants étaient-ils super forts au football ?</a:t>
            </a: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00B050"/>
                </a:solidFill>
              </a:rPr>
              <a:t> Parce qu’ils avaient deux goal (De Gaulle) !</a:t>
            </a:r>
          </a:p>
          <a:p>
            <a:pPr marL="0" indent="0">
              <a:buNone/>
            </a:pP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2050" name="Picture 2" descr="mort de rire 2016 hhh - YouTube">
            <a:extLst>
              <a:ext uri="{FF2B5EF4-FFF2-40B4-BE49-F238E27FC236}">
                <a16:creationId xmlns:a16="http://schemas.microsoft.com/office/drawing/2014/main" id="{17D3765E-522C-4486-B164-7A48832327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0" t="1425" r="21443" b="-1"/>
          <a:stretch/>
        </p:blipFill>
        <p:spPr bwMode="auto">
          <a:xfrm>
            <a:off x="4654490" y="3335199"/>
            <a:ext cx="3005797" cy="292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854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4894C-9FF1-4081-A567-4E75F523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74" y="60327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/>
              <a:t>La guerre d’Algérie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FC48C1-F196-48BE-B1AC-54B9E9D9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476" y="1171636"/>
            <a:ext cx="10515600" cy="4351338"/>
          </a:xfrm>
        </p:spPr>
        <p:txBody>
          <a:bodyPr/>
          <a:lstStyle/>
          <a:p>
            <a:r>
              <a:rPr lang="fr-FR" dirty="0"/>
              <a:t>Début: 1</a:t>
            </a:r>
            <a:r>
              <a:rPr lang="fr-FR" baseline="30000" dirty="0"/>
              <a:t>er</a:t>
            </a:r>
            <a:r>
              <a:rPr lang="fr-FR" dirty="0"/>
              <a:t> novembre 1954 &gt;&gt;&gt; Algériens veulent devenir indépendants … De Gaulle y est opposé !</a:t>
            </a:r>
          </a:p>
          <a:p>
            <a:r>
              <a:rPr lang="fr-FR" dirty="0"/>
              <a:t>De Gaulle reprend le pouvoir en France en 1958</a:t>
            </a:r>
          </a:p>
          <a:p>
            <a:r>
              <a:rPr lang="fr-FR" dirty="0"/>
              <a:t>Fin en 1962 avec les accords d’Evian &gt;&gt;&gt; Haine tenace de quelques généraux contre De Gaulle</a:t>
            </a:r>
          </a:p>
        </p:txBody>
      </p:sp>
      <p:pic>
        <p:nvPicPr>
          <p:cNvPr id="1026" name="Picture 2" descr="HISTOIRE DE L'ALGERIE : De la colonisation française-1830-1953 à la guerre  de libération nationale -">
            <a:extLst>
              <a:ext uri="{FF2B5EF4-FFF2-40B4-BE49-F238E27FC236}">
                <a16:creationId xmlns:a16="http://schemas.microsoft.com/office/drawing/2014/main" id="{0DA61650-09E2-4719-8E0B-E972F697E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574" y="3885832"/>
            <a:ext cx="4406396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 y a 58 ans : la proclamation d'indépendance de l'Algérie">
            <a:extLst>
              <a:ext uri="{FF2B5EF4-FFF2-40B4-BE49-F238E27FC236}">
                <a16:creationId xmlns:a16="http://schemas.microsoft.com/office/drawing/2014/main" id="{FEA2C60F-1AEC-4A33-9C8C-865916ADA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49" y="3925922"/>
            <a:ext cx="3494188" cy="229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76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0A7012-8B3D-44B7-A33D-A1E8D9E8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4" y="120570"/>
            <a:ext cx="10515600" cy="1325563"/>
          </a:xfrm>
        </p:spPr>
        <p:txBody>
          <a:bodyPr/>
          <a:lstStyle/>
          <a:p>
            <a:r>
              <a:rPr lang="fr-FR" b="1" dirty="0"/>
              <a:t>De Gaulle président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98676A2-E025-4094-96DC-9AE3F166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84" y="151144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Premier mandat: du 8 janvier 1959 jusqu’au 8 janvier 1966</a:t>
            </a:r>
          </a:p>
          <a:p>
            <a:r>
              <a:rPr lang="fr-FR" dirty="0"/>
              <a:t>Second mandat : du 8 janvier 1966 jusqu’au 28 avril 1969 </a:t>
            </a:r>
          </a:p>
          <a:p>
            <a:endParaRPr lang="fr-FR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endParaRPr lang="fr-FR" dirty="0"/>
          </a:p>
        </p:txBody>
      </p:sp>
      <p:pic>
        <p:nvPicPr>
          <p:cNvPr id="1028" name="Picture 4" descr="29 mai 1968 : le jour où le général de Gaulle a disparu">
            <a:extLst>
              <a:ext uri="{FF2B5EF4-FFF2-40B4-BE49-F238E27FC236}">
                <a16:creationId xmlns:a16="http://schemas.microsoft.com/office/drawing/2014/main" id="{C47D5181-6B07-4E94-A783-E15C0C7B9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60558"/>
            <a:ext cx="4309141" cy="286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arles de Gaulle">
            <a:extLst>
              <a:ext uri="{FF2B5EF4-FFF2-40B4-BE49-F238E27FC236}">
                <a16:creationId xmlns:a16="http://schemas.microsoft.com/office/drawing/2014/main" id="{11980AB9-C959-4919-B372-BA473BDA77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" t="301" r="76"/>
          <a:stretch/>
        </p:blipFill>
        <p:spPr bwMode="auto">
          <a:xfrm>
            <a:off x="1650610" y="2900217"/>
            <a:ext cx="2152357" cy="316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B819348-F50B-496D-BCE1-5057E2C607B9}"/>
              </a:ext>
            </a:extLst>
          </p:cNvPr>
          <p:cNvSpPr txBox="1"/>
          <p:nvPr/>
        </p:nvSpPr>
        <p:spPr>
          <a:xfrm>
            <a:off x="7003367" y="6063030"/>
            <a:ext cx="2771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Charles De Gaulle président (second mandat)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4BAC66-8DAE-49DC-9F21-FE3958BB44B2}"/>
              </a:ext>
            </a:extLst>
          </p:cNvPr>
          <p:cNvSpPr txBox="1"/>
          <p:nvPr/>
        </p:nvSpPr>
        <p:spPr>
          <a:xfrm>
            <a:off x="1528689" y="6063031"/>
            <a:ext cx="227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Charles De Gaulle président (1</a:t>
            </a:r>
            <a:r>
              <a:rPr lang="fr-FR" baseline="30000" dirty="0"/>
              <a:t>er</a:t>
            </a:r>
            <a:r>
              <a:rPr lang="fr-FR" dirty="0"/>
              <a:t> mandat)</a:t>
            </a:r>
          </a:p>
        </p:txBody>
      </p:sp>
    </p:spTree>
    <p:extLst>
      <p:ext uri="{BB962C8B-B14F-4D97-AF65-F5344CB8AC3E}">
        <p14:creationId xmlns:p14="http://schemas.microsoft.com/office/powerpoint/2010/main" val="94130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B666D7-A549-40B6-BD74-C07F5680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Grandes réalisations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5D20B324-B01E-47E1-B729-8EE173661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986929"/>
              </p:ext>
            </p:extLst>
          </p:nvPr>
        </p:nvGraphicFramePr>
        <p:xfrm>
          <a:off x="800687" y="1652123"/>
          <a:ext cx="10515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8391">
                  <a:extLst>
                    <a:ext uri="{9D8B030D-6E8A-4147-A177-3AD203B41FA5}">
                      <a16:colId xmlns:a16="http://schemas.microsoft.com/office/drawing/2014/main" val="21711444"/>
                    </a:ext>
                  </a:extLst>
                </a:gridCol>
                <a:gridCol w="8737209">
                  <a:extLst>
                    <a:ext uri="{9D8B030D-6E8A-4147-A177-3AD203B41FA5}">
                      <a16:colId xmlns:a16="http://schemas.microsoft.com/office/drawing/2014/main" val="1370788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Constitution de la cinquième République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Réforme de l'organisation judiciaire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des CHU et réforme de l'enseignement médical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assurance chômage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9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Reconnaissance des salariés en entreprise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Protection de l'enfance en danger 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Obligation scolaire jusqu'à 16 ans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505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Explosion de la bombe atomique française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21 régions économiques (décentralisation)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des autoroutes à péages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d'Ariane (Conquête spatiale) 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de l'Usine marémotrice de la Rance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9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des MDC (Maison De la Culture) par André Malraux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Référendum sur l'élection du Président de la République au suffrage universel direct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Instauration de la quatrième semaine de congés payés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981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9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B666D7-A549-40B6-BD74-C07F5680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Grandes réalisations (2)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5D20B324-B01E-47E1-B729-8EE173661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284835"/>
              </p:ext>
            </p:extLst>
          </p:nvPr>
        </p:nvGraphicFramePr>
        <p:xfrm>
          <a:off x="800687" y="1652123"/>
          <a:ext cx="105156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8391">
                  <a:extLst>
                    <a:ext uri="{9D8B030D-6E8A-4147-A177-3AD203B41FA5}">
                      <a16:colId xmlns:a16="http://schemas.microsoft.com/office/drawing/2014/main" val="21711444"/>
                    </a:ext>
                  </a:extLst>
                </a:gridCol>
                <a:gridCol w="8737209">
                  <a:extLst>
                    <a:ext uri="{9D8B030D-6E8A-4147-A177-3AD203B41FA5}">
                      <a16:colId xmlns:a16="http://schemas.microsoft.com/office/drawing/2014/main" val="1370788765"/>
                    </a:ext>
                  </a:extLst>
                </a:gridCol>
              </a:tblGrid>
              <a:tr h="388083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de l'aéroport de Roissy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l'ORTF (Organisation Télé et radio française)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 sur la pollution des eaux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9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Inauguration de l'usine de Pierrelatte (début des centrales nucléaires)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AIRBUS 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 réformant le régime matrimonial (Autorisation pour les femmes de travailler et d’avoir un compte en banque)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Lancement par la fusée Diamant du premier satellite "Astérix"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505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Décret créant les IUT, (Institut Universitaire de Technologie), création des DEUG-LICENCE-MAITRISE, réformes des mathématiques, réformes des filières du second degré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du régime d'assurance maladie-maternité pour les non salariés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l'ANPE (Loi Chirac), allocation de conversion et garantie de ressources aux chômeurs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 "Neuwirth" légalisant la contraception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9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des étudiants dans la gestion des universités</a:t>
                      </a:r>
                      <a:b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 reconnaissant l'exercice du droit syndical dans l'entreprise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981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85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6B6D8-7D40-4C5B-8632-950585CC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Attentat du Petit-Clamart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28BE89-46E2-4D3A-B637-937B6E565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Le 22 août 1962 (par Charlotte Corday et J</a:t>
            </a:r>
            <a:r>
              <a:rPr lang="fr-FR" b="0" i="0" dirty="0">
                <a:solidFill>
                  <a:srgbClr val="202124"/>
                </a:solidFill>
                <a:effectLst/>
              </a:rPr>
              <a:t>ean Bastien-Thiry)</a:t>
            </a:r>
            <a:endParaRPr lang="fr-FR" dirty="0"/>
          </a:p>
          <a:p>
            <a:r>
              <a:rPr lang="fr-FR" dirty="0"/>
              <a:t>L’anecdote de Yvonne De Gaulle : </a:t>
            </a:r>
            <a:r>
              <a:rPr lang="fr-FR" b="0" i="0" dirty="0">
                <a:solidFill>
                  <a:srgbClr val="000000"/>
                </a:solidFill>
                <a:effectLst/>
                <a:latin typeface="TiemposTextRegular"/>
              </a:rPr>
              <a:t>« </a:t>
            </a:r>
            <a:r>
              <a:rPr lang="fr-FR" b="0" i="1" dirty="0">
                <a:solidFill>
                  <a:srgbClr val="000000"/>
                </a:solidFill>
                <a:effectLst/>
                <a:latin typeface="TiemposTextRegular"/>
              </a:rPr>
              <a:t>J’espère que les poulets n’ont rien eu</a:t>
            </a:r>
            <a:r>
              <a:rPr lang="fr-FR" b="0" i="0" dirty="0">
                <a:solidFill>
                  <a:srgbClr val="000000"/>
                </a:solidFill>
                <a:effectLst/>
                <a:latin typeface="TiemposTextRegular"/>
              </a:rPr>
              <a:t> »</a:t>
            </a:r>
          </a:p>
          <a:p>
            <a:pPr marL="0" indent="0">
              <a:buNone/>
            </a:pPr>
            <a:endParaRPr lang="fr-FR" b="0" i="0" dirty="0">
              <a:solidFill>
                <a:srgbClr val="000000"/>
              </a:solidFill>
              <a:effectLst/>
              <a:latin typeface="TiemposTextRegular"/>
            </a:endParaRPr>
          </a:p>
          <a:p>
            <a:endParaRPr lang="fr-FR" dirty="0">
              <a:solidFill>
                <a:srgbClr val="000000"/>
              </a:solidFill>
              <a:latin typeface="TiemposTextRegular"/>
            </a:endParaRPr>
          </a:p>
          <a:p>
            <a:endParaRPr lang="fr-FR" dirty="0"/>
          </a:p>
        </p:txBody>
      </p:sp>
      <p:pic>
        <p:nvPicPr>
          <p:cNvPr id="1026" name="Picture 2" descr="Slideshow for album :: L'Attentat du PETIT CLAMART &lt;br /&gt; 23 Août 1962">
            <a:extLst>
              <a:ext uri="{FF2B5EF4-FFF2-40B4-BE49-F238E27FC236}">
                <a16:creationId xmlns:a16="http://schemas.microsoft.com/office/drawing/2014/main" id="{68F34007-A371-43B8-9CAC-FDF5A9DE6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4" r="10163" b="18417"/>
          <a:stretch/>
        </p:blipFill>
        <p:spPr bwMode="auto">
          <a:xfrm>
            <a:off x="3085514" y="3366866"/>
            <a:ext cx="5830870" cy="236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B6BC867-A098-493B-8F92-D29426E1F317}"/>
              </a:ext>
            </a:extLst>
          </p:cNvPr>
          <p:cNvSpPr txBox="1"/>
          <p:nvPr/>
        </p:nvSpPr>
        <p:spPr>
          <a:xfrm>
            <a:off x="4604825" y="5713910"/>
            <a:ext cx="259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voiture après l’attentat</a:t>
            </a:r>
          </a:p>
        </p:txBody>
      </p:sp>
    </p:spTree>
    <p:extLst>
      <p:ext uri="{BB962C8B-B14F-4D97-AF65-F5344CB8AC3E}">
        <p14:creationId xmlns:p14="http://schemas.microsoft.com/office/powerpoint/2010/main" val="218648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EF9B0-BF8E-4E14-931B-3B7F11C2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Décès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1D6540-02EC-47DB-AAB5-FB22EDAA2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052" y="1619299"/>
            <a:ext cx="10515600" cy="4351338"/>
          </a:xfrm>
        </p:spPr>
        <p:txBody>
          <a:bodyPr/>
          <a:lstStyle/>
          <a:p>
            <a:r>
              <a:rPr lang="fr-FR" dirty="0"/>
              <a:t>Mort le 9 novembre 1970 à Colombey-les-Deux-Églises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1026" name="Picture 2" descr="TOMBE DU GENERAL DE GAULLE A COLOMBEY LES DEUX EGLISES COLOMBEY LES DEUX  EGLISES">
            <a:extLst>
              <a:ext uri="{FF2B5EF4-FFF2-40B4-BE49-F238E27FC236}">
                <a16:creationId xmlns:a16="http://schemas.microsoft.com/office/drawing/2014/main" id="{A4477EB0-47DD-429A-81E3-F04A09B97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83" y="2289224"/>
            <a:ext cx="2693487" cy="360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BB6353A-5399-491B-8A96-C3C948DAE2E0}"/>
              </a:ext>
            </a:extLst>
          </p:cNvPr>
          <p:cNvSpPr txBox="1"/>
          <p:nvPr/>
        </p:nvSpPr>
        <p:spPr>
          <a:xfrm>
            <a:off x="1813174" y="5899052"/>
            <a:ext cx="113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 tombe </a:t>
            </a:r>
          </a:p>
        </p:txBody>
      </p:sp>
      <p:pic>
        <p:nvPicPr>
          <p:cNvPr id="1028" name="Picture 4" descr="Qui repose à Colombey-les-Deux-Églises ? - Bertrand Beyern">
            <a:extLst>
              <a:ext uri="{FF2B5EF4-FFF2-40B4-BE49-F238E27FC236}">
                <a16:creationId xmlns:a16="http://schemas.microsoft.com/office/drawing/2014/main" id="{29EE8D8E-9E8C-4084-9B20-4AA83297F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38" y="2289224"/>
            <a:ext cx="5395123" cy="360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852100F-E4FE-4F13-BB95-FB7E4EB18D0C}"/>
              </a:ext>
            </a:extLst>
          </p:cNvPr>
          <p:cNvSpPr txBox="1"/>
          <p:nvPr/>
        </p:nvSpPr>
        <p:spPr>
          <a:xfrm>
            <a:off x="6479619" y="5883867"/>
            <a:ext cx="2227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maison où il meurt </a:t>
            </a:r>
          </a:p>
        </p:txBody>
      </p:sp>
    </p:spTree>
    <p:extLst>
      <p:ext uri="{BB962C8B-B14F-4D97-AF65-F5344CB8AC3E}">
        <p14:creationId xmlns:p14="http://schemas.microsoft.com/office/powerpoint/2010/main" val="3377538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2516BD-C76A-4188-8902-5A8A7DCE1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Mes sources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6D617A-CA81-4AE8-9505-C306318F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853"/>
            <a:ext cx="10304203" cy="6305966"/>
          </a:xfrm>
        </p:spPr>
        <p:txBody>
          <a:bodyPr/>
          <a:lstStyle/>
          <a:p>
            <a:r>
              <a:rPr lang="fr-FR" dirty="0"/>
              <a:t>Wikipédia</a:t>
            </a:r>
          </a:p>
          <a:p>
            <a:r>
              <a:rPr lang="fr-FR" dirty="0" err="1"/>
              <a:t>Vikidia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                      </a:t>
            </a:r>
          </a:p>
        </p:txBody>
      </p:sp>
      <p:pic>
        <p:nvPicPr>
          <p:cNvPr id="1026" name="Picture 2" descr="Internet : une nouvelle source d'information - Les différents services d' Internet">
            <a:extLst>
              <a:ext uri="{FF2B5EF4-FFF2-40B4-BE49-F238E27FC236}">
                <a16:creationId xmlns:a16="http://schemas.microsoft.com/office/drawing/2014/main" id="{905653B3-56B2-46F9-8FBE-0870B4F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105" y="2438310"/>
            <a:ext cx="4768947" cy="424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766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ABED3-3A17-4A1E-B3CF-19679E5C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          </a:t>
            </a:r>
            <a:r>
              <a:rPr lang="fr-FR" sz="6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</a:t>
            </a:r>
            <a:endParaRPr lang="fr-FR" sz="6000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S'ENGAGER/ 2020 : l'année Charles de Gaulle - JEUN'EST">
            <a:extLst>
              <a:ext uri="{FF2B5EF4-FFF2-40B4-BE49-F238E27FC236}">
                <a16:creationId xmlns:a16="http://schemas.microsoft.com/office/drawing/2014/main" id="{BC7DA3DE-9726-4A01-8164-64C3E94EF6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319" y="2031817"/>
            <a:ext cx="5673893" cy="415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70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6A0E7EAF-06D3-4814-98EB-AD6102984634}"/>
                  </a:ext>
                </a:extLst>
              </p14:cNvPr>
              <p14:cNvContentPartPr/>
              <p14:nvPr/>
            </p14:nvContentPartPr>
            <p14:xfrm>
              <a:off x="4622772" y="1851978"/>
              <a:ext cx="360" cy="360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6A0E7EAF-06D3-4814-98EB-AD61029846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4132" y="18429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939309A8-CD5F-4049-AD74-2CE031356CDB}"/>
                  </a:ext>
                </a:extLst>
              </p14:cNvPr>
              <p14:cNvContentPartPr/>
              <p14:nvPr/>
            </p14:nvContentPartPr>
            <p14:xfrm>
              <a:off x="5309652" y="1385058"/>
              <a:ext cx="360" cy="360"/>
            </p14:xfrm>
          </p:contentPart>
        </mc:Choice>
        <mc:Fallback xmlns=""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939309A8-CD5F-4049-AD74-2CE031356C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0652" y="137641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itre 1">
            <a:extLst>
              <a:ext uri="{FF2B5EF4-FFF2-40B4-BE49-F238E27FC236}">
                <a16:creationId xmlns:a16="http://schemas.microsoft.com/office/drawing/2014/main" id="{C783548F-5AB9-49D8-B75F-9FED50FE1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243" y="344267"/>
            <a:ext cx="10306074" cy="1295799"/>
          </a:xfrm>
        </p:spPr>
        <p:txBody>
          <a:bodyPr>
            <a:normAutofit fontScale="90000"/>
          </a:bodyPr>
          <a:lstStyle/>
          <a:p>
            <a:r>
              <a:rPr lang="fr-FR" sz="49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Charles</a:t>
            </a:r>
            <a:r>
              <a:rPr lang="fr-F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000" b="1" i="0" dirty="0">
                <a:solidFill>
                  <a:srgbClr val="222222"/>
                </a:solidFill>
                <a:effectLst/>
                <a:latin typeface="+mn-lt"/>
              </a:rPr>
              <a:t>André Joseph Pierre</a:t>
            </a:r>
            <a:r>
              <a:rPr lang="fr-F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000" b="1" i="0" dirty="0">
                <a:solidFill>
                  <a:srgbClr val="222222"/>
                </a:solidFill>
                <a:effectLst/>
                <a:latin typeface="+mn-lt"/>
              </a:rPr>
              <a:t>Marie</a:t>
            </a:r>
            <a:r>
              <a:rPr lang="fr-F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fr-F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fr-FR" sz="49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fr-F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49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Gaulle</a:t>
            </a:r>
            <a:endParaRPr lang="fr-FR" sz="4900" b="1" dirty="0"/>
          </a:p>
        </p:txBody>
      </p:sp>
      <p:pic>
        <p:nvPicPr>
          <p:cNvPr id="26" name="Picture 4" descr="De Gaulle en 1940 | Histoire et analyse d'images et oeuvres">
            <a:extLst>
              <a:ext uri="{FF2B5EF4-FFF2-40B4-BE49-F238E27FC236}">
                <a16:creationId xmlns:a16="http://schemas.microsoft.com/office/drawing/2014/main" id="{27062013-F9DE-4A56-AA00-D50D7A630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41" y="2517748"/>
            <a:ext cx="3375647" cy="369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harles de Gaulle - Vikidia, l'encyclopédie des 8-13 ans">
            <a:extLst>
              <a:ext uri="{FF2B5EF4-FFF2-40B4-BE49-F238E27FC236}">
                <a16:creationId xmlns:a16="http://schemas.microsoft.com/office/drawing/2014/main" id="{2EB76FBB-69C7-43D5-B815-58634C901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699" y="2517748"/>
            <a:ext cx="3375646" cy="36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45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0CFDF-410F-49E4-9933-FC21F12C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Naissance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2C2C29-1A0A-42E8-82AD-5161F8120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94"/>
            <a:ext cx="9519280" cy="4467403"/>
          </a:xfrm>
        </p:spPr>
        <p:txBody>
          <a:bodyPr>
            <a:normAutofit/>
          </a:bodyPr>
          <a:lstStyle/>
          <a:p>
            <a:r>
              <a:rPr lang="fr-FR" dirty="0"/>
              <a:t>22 novembre 1890 à Lille (Nord-Pas-de-Calais)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BA088CD-731A-4007-A4E9-89BF1EF5B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46197"/>
            <a:ext cx="184731" cy="292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3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130e anniversaire de la naissance de Charles de Gaulle - Fondation Charles  de Gaulle">
            <a:extLst>
              <a:ext uri="{FF2B5EF4-FFF2-40B4-BE49-F238E27FC236}">
                <a16:creationId xmlns:a16="http://schemas.microsoft.com/office/drawing/2014/main" id="{1841208E-FCA0-4112-992A-48E6134D0A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6" t="-314" r="25615" b="314"/>
          <a:stretch/>
        </p:blipFill>
        <p:spPr bwMode="auto">
          <a:xfrm>
            <a:off x="807618" y="3006472"/>
            <a:ext cx="2778520" cy="277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rd-Pas-de-Calais — Wikipédia">
            <a:extLst>
              <a:ext uri="{FF2B5EF4-FFF2-40B4-BE49-F238E27FC236}">
                <a16:creationId xmlns:a16="http://schemas.microsoft.com/office/drawing/2014/main" id="{7DDB461B-9EC9-4F9F-B5C1-F605133EB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" r="4720" b="14744"/>
          <a:stretch/>
        </p:blipFill>
        <p:spPr bwMode="auto">
          <a:xfrm>
            <a:off x="9060390" y="301159"/>
            <a:ext cx="2983789" cy="252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30623BE-A038-4C70-B11E-209D5E251707}"/>
              </a:ext>
            </a:extLst>
          </p:cNvPr>
          <p:cNvSpPr txBox="1"/>
          <p:nvPr/>
        </p:nvSpPr>
        <p:spPr>
          <a:xfrm>
            <a:off x="5556559" y="5859831"/>
            <a:ext cx="223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 maison natale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A7670A-4FCA-481C-8513-2EC7EFB67910}"/>
              </a:ext>
            </a:extLst>
          </p:cNvPr>
          <p:cNvSpPr txBox="1"/>
          <p:nvPr/>
        </p:nvSpPr>
        <p:spPr>
          <a:xfrm>
            <a:off x="952637" y="5859831"/>
            <a:ext cx="2597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Charles De Gaulle bébé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EE6072C-E15C-470A-9E3E-2001318C4FDC}"/>
              </a:ext>
            </a:extLst>
          </p:cNvPr>
          <p:cNvSpPr txBox="1"/>
          <p:nvPr/>
        </p:nvSpPr>
        <p:spPr>
          <a:xfrm>
            <a:off x="9647198" y="2861884"/>
            <a:ext cx="195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Nord-Pas-de-Calais</a:t>
            </a:r>
          </a:p>
        </p:txBody>
      </p:sp>
      <p:pic>
        <p:nvPicPr>
          <p:cNvPr id="10" name="Picture 6" descr="De Gaulle Maison natale">
            <a:extLst>
              <a:ext uri="{FF2B5EF4-FFF2-40B4-BE49-F238E27FC236}">
                <a16:creationId xmlns:a16="http://schemas.microsoft.com/office/drawing/2014/main" id="{602CE97B-4E18-4AA9-A002-CDDF56CFC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308" y="3006472"/>
            <a:ext cx="3634799" cy="277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67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C850D-BDD8-430C-9398-9FC2E443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955"/>
            <a:ext cx="10515600" cy="1023306"/>
          </a:xfrm>
        </p:spPr>
        <p:txBody>
          <a:bodyPr/>
          <a:lstStyle/>
          <a:p>
            <a:r>
              <a:rPr lang="fr-FR" b="1" dirty="0"/>
              <a:t>Famille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4733AA-4ED0-4451-B0DB-CD5F3FFE4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226" y="1077966"/>
            <a:ext cx="10515600" cy="4351338"/>
          </a:xfrm>
        </p:spPr>
        <p:txBody>
          <a:bodyPr/>
          <a:lstStyle/>
          <a:p>
            <a:r>
              <a:rPr lang="fr-FR" dirty="0"/>
              <a:t>Ses parents : Henri de Gaulle (Officier militaire) et Jeanne Maillot </a:t>
            </a:r>
          </a:p>
          <a:p>
            <a:r>
              <a:rPr lang="fr-FR" dirty="0"/>
              <a:t>Ses 3 frères et sa sœur  : Pierre, Xavier, Jacques et Marie-Agnès De Gaulle </a:t>
            </a:r>
          </a:p>
          <a:p>
            <a:r>
              <a:rPr lang="fr-FR" dirty="0"/>
              <a:t>Sa femme : Yvonne de Gaulle </a:t>
            </a:r>
          </a:p>
          <a:p>
            <a:r>
              <a:rPr lang="fr-FR" dirty="0"/>
              <a:t>Ses 3 enfants : Philippe, Elisabeth et Anne De Gaulle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6" name="Picture 4" descr="Yvonne De Gaulle à son fils | Le blog de Xavier Fontanet">
            <a:extLst>
              <a:ext uri="{FF2B5EF4-FFF2-40B4-BE49-F238E27FC236}">
                <a16:creationId xmlns:a16="http://schemas.microsoft.com/office/drawing/2014/main" id="{5349C68C-C620-4C27-84E5-040FE9567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9" b="1"/>
          <a:stretch/>
        </p:blipFill>
        <p:spPr bwMode="auto">
          <a:xfrm>
            <a:off x="936861" y="3778932"/>
            <a:ext cx="1750628" cy="249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Elisabeth de Gaulle est morte">
            <a:extLst>
              <a:ext uri="{FF2B5EF4-FFF2-40B4-BE49-F238E27FC236}">
                <a16:creationId xmlns:a16="http://schemas.microsoft.com/office/drawing/2014/main" id="{878A2BE6-CD81-4307-B441-9F9FCF6E3E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46"/>
          <a:stretch/>
        </p:blipFill>
        <p:spPr bwMode="auto">
          <a:xfrm>
            <a:off x="6731906" y="3709987"/>
            <a:ext cx="1690321" cy="256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andicap : l'appel de la Fondation Anne de Gaulle - Le Parisien">
            <a:extLst>
              <a:ext uri="{FF2B5EF4-FFF2-40B4-BE49-F238E27FC236}">
                <a16:creationId xmlns:a16="http://schemas.microsoft.com/office/drawing/2014/main" id="{CF553FF6-11C4-42B1-883E-F0ABFC0B71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5" r="446"/>
          <a:stretch/>
        </p:blipFill>
        <p:spPr bwMode="auto">
          <a:xfrm>
            <a:off x="9570948" y="3709985"/>
            <a:ext cx="2142882" cy="256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Philippe De Gaulle, entre père et mer - Le Blog de Sylvain Rakotoarison">
            <a:extLst>
              <a:ext uri="{FF2B5EF4-FFF2-40B4-BE49-F238E27FC236}">
                <a16:creationId xmlns:a16="http://schemas.microsoft.com/office/drawing/2014/main" id="{5FEE21D8-7A0E-46BA-8C0D-A1595BEE2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342" y="3709988"/>
            <a:ext cx="1941555" cy="256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9D05952-3588-47DA-99CD-2E882A87FC78}"/>
              </a:ext>
            </a:extLst>
          </p:cNvPr>
          <p:cNvSpPr txBox="1"/>
          <p:nvPr/>
        </p:nvSpPr>
        <p:spPr>
          <a:xfrm>
            <a:off x="838200" y="6301872"/>
            <a:ext cx="191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Yvonne De Gaulle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CC5E178-0B66-4CB1-BA36-FB7EC4A235CC}"/>
              </a:ext>
            </a:extLst>
          </p:cNvPr>
          <p:cNvSpPr txBox="1"/>
          <p:nvPr/>
        </p:nvSpPr>
        <p:spPr>
          <a:xfrm>
            <a:off x="3491734" y="6276868"/>
            <a:ext cx="208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Philippe De Gaulle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EF4CEFD-DA05-4E9F-95DA-EB4A7A7A0184}"/>
              </a:ext>
            </a:extLst>
          </p:cNvPr>
          <p:cNvSpPr txBox="1"/>
          <p:nvPr/>
        </p:nvSpPr>
        <p:spPr>
          <a:xfrm>
            <a:off x="6508150" y="6285599"/>
            <a:ext cx="213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Elisabeth De Gaulle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0D3B414-73A2-427C-AEA8-4F46E500BB87}"/>
              </a:ext>
            </a:extLst>
          </p:cNvPr>
          <p:cNvSpPr txBox="1"/>
          <p:nvPr/>
        </p:nvSpPr>
        <p:spPr>
          <a:xfrm>
            <a:off x="9819939" y="6276868"/>
            <a:ext cx="16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Anne De Gaulle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E8F8099-91B1-49D4-9643-7EA84ACF22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98576" y="3709985"/>
            <a:ext cx="415254" cy="39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8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1E089-0D41-4C5E-B43C-F34700ED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233" y="16720"/>
            <a:ext cx="10515600" cy="1325563"/>
          </a:xfrm>
        </p:spPr>
        <p:txBody>
          <a:bodyPr/>
          <a:lstStyle/>
          <a:p>
            <a:r>
              <a:rPr lang="fr-FR" b="1" dirty="0"/>
              <a:t>Métiers et réalisations</a:t>
            </a:r>
          </a:p>
        </p:txBody>
      </p:sp>
      <p:pic>
        <p:nvPicPr>
          <p:cNvPr id="3074" name="Picture 2" descr="De Gaulle est le dernier grand écrivain de la France » | Gaullisme.fr">
            <a:extLst>
              <a:ext uri="{FF2B5EF4-FFF2-40B4-BE49-F238E27FC236}">
                <a16:creationId xmlns:a16="http://schemas.microsoft.com/office/drawing/2014/main" id="{48485246-C8BF-43DF-95D5-AA7A3B4EF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222" y="1346665"/>
            <a:ext cx="3006054" cy="34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harles de Gaulle : écrivain et figure historique - Liste de 21 livres -  Babelio">
            <a:extLst>
              <a:ext uri="{FF2B5EF4-FFF2-40B4-BE49-F238E27FC236}">
                <a16:creationId xmlns:a16="http://schemas.microsoft.com/office/drawing/2014/main" id="{47784635-CA5A-4DB3-9A41-731570E15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470" y="5531558"/>
            <a:ext cx="2489176" cy="112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harles de Gaulle en Saint-Cyrien en 1910 - Fondation Charles de Gaulle">
            <a:extLst>
              <a:ext uri="{FF2B5EF4-FFF2-40B4-BE49-F238E27FC236}">
                <a16:creationId xmlns:a16="http://schemas.microsoft.com/office/drawing/2014/main" id="{80024D79-D7A6-42CA-B73F-EF3425A99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" y="1346665"/>
            <a:ext cx="2409971" cy="34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Biographie de Charles de Gaulle - Fondation De Gaulle">
            <a:extLst>
              <a:ext uri="{FF2B5EF4-FFF2-40B4-BE49-F238E27FC236}">
                <a16:creationId xmlns:a16="http://schemas.microsoft.com/office/drawing/2014/main" id="{453E35B1-159B-4B05-97FB-699FE66D4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8" t="5403" r="1852" b="1945"/>
          <a:stretch/>
        </p:blipFill>
        <p:spPr bwMode="auto">
          <a:xfrm>
            <a:off x="2884716" y="1346667"/>
            <a:ext cx="2967668" cy="34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harles de Gaulle — Wikipédia">
            <a:extLst>
              <a:ext uri="{FF2B5EF4-FFF2-40B4-BE49-F238E27FC236}">
                <a16:creationId xmlns:a16="http://schemas.microsoft.com/office/drawing/2014/main" id="{37D1AC5D-0D91-496D-AEA4-8456953E6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454" y="1346664"/>
            <a:ext cx="2862909" cy="34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D669386-E1D8-4863-8C4C-3EE6EA04D14B}"/>
              </a:ext>
            </a:extLst>
          </p:cNvPr>
          <p:cNvSpPr txBox="1"/>
          <p:nvPr/>
        </p:nvSpPr>
        <p:spPr>
          <a:xfrm>
            <a:off x="372439" y="4782154"/>
            <a:ext cx="188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Militaire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F04A10-CB43-4D9B-A279-06E2C8B24A59}"/>
              </a:ext>
            </a:extLst>
          </p:cNvPr>
          <p:cNvSpPr txBox="1"/>
          <p:nvPr/>
        </p:nvSpPr>
        <p:spPr>
          <a:xfrm>
            <a:off x="3444779" y="4789776"/>
            <a:ext cx="184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Résistant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F1927B-03BE-4F5B-89EF-3EB4A27AE11D}"/>
              </a:ext>
            </a:extLst>
          </p:cNvPr>
          <p:cNvSpPr txBox="1"/>
          <p:nvPr/>
        </p:nvSpPr>
        <p:spPr>
          <a:xfrm>
            <a:off x="6630137" y="4795973"/>
            <a:ext cx="184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Homme d’</a:t>
            </a:r>
            <a:r>
              <a:rPr lang="fr-FR" i="0" dirty="0">
                <a:solidFill>
                  <a:srgbClr val="202124"/>
                </a:solidFill>
                <a:effectLst/>
              </a:rPr>
              <a:t>État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B0A8AB-CEF8-4888-8D27-48F7334C638A}"/>
              </a:ext>
            </a:extLst>
          </p:cNvPr>
          <p:cNvSpPr txBox="1"/>
          <p:nvPr/>
        </p:nvSpPr>
        <p:spPr>
          <a:xfrm>
            <a:off x="9871967" y="4789777"/>
            <a:ext cx="188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Ecrivain</a:t>
            </a:r>
          </a:p>
        </p:txBody>
      </p:sp>
    </p:spTree>
    <p:extLst>
      <p:ext uri="{BB962C8B-B14F-4D97-AF65-F5344CB8AC3E}">
        <p14:creationId xmlns:p14="http://schemas.microsoft.com/office/powerpoint/2010/main" val="33376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778C14-D344-4F18-8F7D-E8E99562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888" y="199882"/>
            <a:ext cx="10515600" cy="1325563"/>
          </a:xfrm>
        </p:spPr>
        <p:txBody>
          <a:bodyPr/>
          <a:lstStyle/>
          <a:p>
            <a:r>
              <a:rPr lang="fr-FR" b="1" dirty="0"/>
              <a:t>Durant la 1ère guerre mondiale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14A3A6-CC56-4F32-9A87-F3C82180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998"/>
            <a:ext cx="10515600" cy="4351338"/>
          </a:xfrm>
        </p:spPr>
        <p:txBody>
          <a:bodyPr/>
          <a:lstStyle/>
          <a:p>
            <a:r>
              <a:rPr lang="fr-FR" dirty="0"/>
              <a:t>Il a 23 ans </a:t>
            </a:r>
          </a:p>
          <a:p>
            <a:r>
              <a:rPr lang="fr-FR" dirty="0"/>
              <a:t>Blessé : 3 fois puis en captivité à partir du 2 mars 1916</a:t>
            </a:r>
          </a:p>
          <a:p>
            <a:r>
              <a:rPr lang="fr-FR" dirty="0"/>
              <a:t>Emprisonné 32 mois </a:t>
            </a:r>
            <a:r>
              <a:rPr lang="fr-FR"/>
              <a:t>(2 ans </a:t>
            </a:r>
            <a:r>
              <a:rPr lang="fr-FR" dirty="0"/>
              <a:t>et 8 mois) il a essayé de s’évader 5 fois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8" name="Picture 4" descr="Grande Guerre : la mystérieuse capture de Charles de Gaulle à Verdun">
            <a:extLst>
              <a:ext uri="{FF2B5EF4-FFF2-40B4-BE49-F238E27FC236}">
                <a16:creationId xmlns:a16="http://schemas.microsoft.com/office/drawing/2014/main" id="{8248ADB2-78BF-4C78-8F1D-748DC0DC0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74" y="3502084"/>
            <a:ext cx="3984428" cy="29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54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4D0A4-0026-4312-B83F-BDF27E125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14" y="90405"/>
            <a:ext cx="10515600" cy="1325563"/>
          </a:xfrm>
        </p:spPr>
        <p:txBody>
          <a:bodyPr/>
          <a:lstStyle/>
          <a:p>
            <a:r>
              <a:rPr lang="fr-FR" b="1" dirty="0"/>
              <a:t>Durant la seconde guerre mondiale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118C1B-6E2E-40C9-9136-401C06ECF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08" y="1461293"/>
            <a:ext cx="11311939" cy="1778965"/>
          </a:xfrm>
        </p:spPr>
        <p:txBody>
          <a:bodyPr/>
          <a:lstStyle/>
          <a:p>
            <a:r>
              <a:rPr lang="fr-FR" dirty="0"/>
              <a:t>Nommé Général le 1</a:t>
            </a:r>
            <a:r>
              <a:rPr lang="fr-FR" baseline="30000" dirty="0"/>
              <a:t>er</a:t>
            </a:r>
            <a:r>
              <a:rPr lang="fr-FR" dirty="0"/>
              <a:t> juin 1940 par Paul Reynaud</a:t>
            </a:r>
          </a:p>
          <a:p>
            <a:r>
              <a:rPr lang="fr-FR" dirty="0"/>
              <a:t>France envahie par les Allemands </a:t>
            </a:r>
          </a:p>
          <a:p>
            <a:r>
              <a:rPr lang="fr-FR" dirty="0"/>
              <a:t>Résistance contre l’Allemagne nazie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2056" name="Picture 8" descr="Lettre n°9 – Yousuf Karsh, photographe du général de Gaulle à Ottawa en  1944. Entretien avec l'ambassadeur François Bujon de l'Estang - Fondation  Charles de Gaulle">
            <a:extLst>
              <a:ext uri="{FF2B5EF4-FFF2-40B4-BE49-F238E27FC236}">
                <a16:creationId xmlns:a16="http://schemas.microsoft.com/office/drawing/2014/main" id="{BF1311A9-82D4-4F98-A91B-C30815DD8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771" y="1402460"/>
            <a:ext cx="3118970" cy="405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B2E56C3-8BA4-4521-A80D-C20588D02744}"/>
              </a:ext>
            </a:extLst>
          </p:cNvPr>
          <p:cNvSpPr txBox="1"/>
          <p:nvPr/>
        </p:nvSpPr>
        <p:spPr>
          <a:xfrm>
            <a:off x="9417818" y="5557719"/>
            <a:ext cx="182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Charles De Gaulle</a:t>
            </a:r>
          </a:p>
          <a:p>
            <a:r>
              <a:rPr lang="fr-FR" dirty="0"/>
              <a:t>         Général            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64C546-061F-4BBF-B5FC-CB3BDA93E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608" y="3482692"/>
            <a:ext cx="3940346" cy="262212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F09D31B4-6050-478A-B628-C5C0706973D1}"/>
              </a:ext>
            </a:extLst>
          </p:cNvPr>
          <p:cNvSpPr txBox="1"/>
          <p:nvPr/>
        </p:nvSpPr>
        <p:spPr>
          <a:xfrm>
            <a:off x="3010487" y="6106643"/>
            <a:ext cx="3240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Hitler devant la Tour Eiffel</a:t>
            </a:r>
          </a:p>
        </p:txBody>
      </p:sp>
    </p:spTree>
    <p:extLst>
      <p:ext uri="{BB962C8B-B14F-4D97-AF65-F5344CB8AC3E}">
        <p14:creationId xmlns:p14="http://schemas.microsoft.com/office/powerpoint/2010/main" val="361614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E78660-43FB-477B-9BDB-D34665E2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739" y="114138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/>
              <a:t>L’appel du 18 juin 1940 </a:t>
            </a:r>
            <a:br>
              <a:rPr lang="fr-FR" b="1" dirty="0"/>
            </a:br>
            <a:r>
              <a:rPr lang="fr-FR" sz="3200" b="1" dirty="0">
                <a:solidFill>
                  <a:schemeClr val="bg1">
                    <a:lumMod val="50000"/>
                  </a:schemeClr>
                </a:solidFill>
              </a:rPr>
              <a:t>Texte de référence de la résistance française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77 ans…] L'appel du 18 juin du Général de Gaulle">
            <a:extLst>
              <a:ext uri="{FF2B5EF4-FFF2-40B4-BE49-F238E27FC236}">
                <a16:creationId xmlns:a16="http://schemas.microsoft.com/office/drawing/2014/main" id="{F2969E1D-3004-4A82-A8B3-CE0B0CF0DB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6"/>
          <a:stretch/>
        </p:blipFill>
        <p:spPr bwMode="auto">
          <a:xfrm>
            <a:off x="389206" y="1711570"/>
            <a:ext cx="6398284" cy="458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ppel du 18 Juin — Wikipédia">
            <a:extLst>
              <a:ext uri="{FF2B5EF4-FFF2-40B4-BE49-F238E27FC236}">
                <a16:creationId xmlns:a16="http://schemas.microsoft.com/office/drawing/2014/main" id="{AEBD3A71-E257-4FFE-9A5E-4749B8708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361" y="1997959"/>
            <a:ext cx="4641540" cy="34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0B796E2-BB72-486C-9A1A-AF479D271E8D}"/>
              </a:ext>
            </a:extLst>
          </p:cNvPr>
          <p:cNvSpPr txBox="1"/>
          <p:nvPr/>
        </p:nvSpPr>
        <p:spPr>
          <a:xfrm>
            <a:off x="8868044" y="5497215"/>
            <a:ext cx="2342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L’appel du 18 juin 1940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11BAF5-A03E-44EC-9569-DBEF468B2680}"/>
              </a:ext>
            </a:extLst>
          </p:cNvPr>
          <p:cNvSpPr txBox="1"/>
          <p:nvPr/>
        </p:nvSpPr>
        <p:spPr>
          <a:xfrm>
            <a:off x="845064" y="637453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4"/>
              </a:rPr>
              <a:t>https://www.youtube.com/watch?v=uRo-3Y1MdwQ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220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46AC1-8104-4BC1-BDE9-A9BE5A43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31" y="230188"/>
            <a:ext cx="10515600" cy="1325563"/>
          </a:xfrm>
        </p:spPr>
        <p:txBody>
          <a:bodyPr/>
          <a:lstStyle/>
          <a:p>
            <a:r>
              <a:rPr lang="fr-FR" b="1" dirty="0"/>
              <a:t>La guerre contre les nazis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2CE9A0-1A60-4094-8621-E11298CD8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8" y="1690687"/>
            <a:ext cx="10515600" cy="501022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Victoire lente contre l’Allemagne nazie (aide précieuse des Américains, des Anglais et des Russes)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De Gaulle prend alors en charge la reconstruction de la France et la réconciliation des Français jusqu’en 1946 …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A181C83-819B-47C7-A3FD-67C72BBB4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29"/>
          <a:stretch/>
        </p:blipFill>
        <p:spPr>
          <a:xfrm>
            <a:off x="1132650" y="2462898"/>
            <a:ext cx="2690833" cy="272205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F60F478-0A3A-4F32-AEC7-02429549AD25}"/>
              </a:ext>
            </a:extLst>
          </p:cNvPr>
          <p:cNvSpPr txBox="1"/>
          <p:nvPr/>
        </p:nvSpPr>
        <p:spPr>
          <a:xfrm>
            <a:off x="1097280" y="5184951"/>
            <a:ext cx="2766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/>
              <a:t>De gauche à droite</a:t>
            </a:r>
          </a:p>
          <a:p>
            <a:pPr algn="ctr"/>
            <a:r>
              <a:rPr lang="fr-FR" sz="1600" dirty="0"/>
              <a:t>Roosevelt, De Gaulle, Churchill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2642CF6-A174-4435-A626-CF3865364B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89"/>
          <a:stretch/>
        </p:blipFill>
        <p:spPr>
          <a:xfrm>
            <a:off x="4900612" y="2471737"/>
            <a:ext cx="3689916" cy="271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8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650</TotalTime>
  <Words>515</Words>
  <Application>Microsoft Office PowerPoint</Application>
  <PresentationFormat>Grand écran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Arial</vt:lpstr>
      <vt:lpstr>Calibri</vt:lpstr>
      <vt:lpstr>Calibri Light</vt:lpstr>
      <vt:lpstr>Linux Libertine</vt:lpstr>
      <vt:lpstr>TiemposTextRegular</vt:lpstr>
      <vt:lpstr>Wingdings</vt:lpstr>
      <vt:lpstr>Thème Office</vt:lpstr>
      <vt:lpstr>Petite blague pour commencer : </vt:lpstr>
      <vt:lpstr>Charles André Joseph Pierre Marie  De Gaulle</vt:lpstr>
      <vt:lpstr>Naissance</vt:lpstr>
      <vt:lpstr>Famille</vt:lpstr>
      <vt:lpstr>Métiers et réalisations</vt:lpstr>
      <vt:lpstr>Durant la 1ère guerre mondiale </vt:lpstr>
      <vt:lpstr>Durant la seconde guerre mondiale</vt:lpstr>
      <vt:lpstr>L’appel du 18 juin 1940  Texte de référence de la résistance française</vt:lpstr>
      <vt:lpstr>La guerre contre les nazis</vt:lpstr>
      <vt:lpstr>La guerre d’Algérie </vt:lpstr>
      <vt:lpstr>De Gaulle président </vt:lpstr>
      <vt:lpstr>Grandes réalisations</vt:lpstr>
      <vt:lpstr>Grandes réalisations (2)</vt:lpstr>
      <vt:lpstr>Attentat du Petit-Clamart </vt:lpstr>
      <vt:lpstr>Décès</vt:lpstr>
      <vt:lpstr>Mes sources :</vt:lpstr>
      <vt:lpstr>          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de Gaulle</dc:title>
  <dc:creator>Ophta</dc:creator>
  <cp:lastModifiedBy>DONICZKA Alain</cp:lastModifiedBy>
  <cp:revision>82</cp:revision>
  <dcterms:created xsi:type="dcterms:W3CDTF">2020-12-18T18:53:25Z</dcterms:created>
  <dcterms:modified xsi:type="dcterms:W3CDTF">2021-06-30T05:24:57Z</dcterms:modified>
</cp:coreProperties>
</file>