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2" r:id="rId5"/>
    <p:sldId id="273" r:id="rId6"/>
    <p:sldId id="274" r:id="rId7"/>
    <p:sldId id="261" r:id="rId8"/>
    <p:sldId id="265" r:id="rId9"/>
    <p:sldId id="275" r:id="rId10"/>
    <p:sldId id="271" r:id="rId11"/>
    <p:sldId id="267" r:id="rId12"/>
    <p:sldId id="276" r:id="rId13"/>
    <p:sldId id="277" r:id="rId14"/>
    <p:sldId id="269" r:id="rId15"/>
    <p:sldId id="270" r:id="rId16"/>
    <p:sldId id="278" r:id="rId17"/>
    <p:sldId id="272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41" autoAdjust="0"/>
    <p:restoredTop sz="94660"/>
  </p:normalViewPr>
  <p:slideViewPr>
    <p:cSldViewPr snapToGrid="0">
      <p:cViewPr varScale="1">
        <p:scale>
          <a:sx n="79" d="100"/>
          <a:sy n="79" d="100"/>
        </p:scale>
        <p:origin x="48" y="3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19T14:22:11.753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19T14:22:20.317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7AE9D7-9C3B-4490-BC2C-ECBBF83A97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48DDE20-33B7-4331-81D6-D4D5A30E5B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C38432B-D3DC-4528-BEF5-67C3112A1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A2189-EF20-4206-B9CC-99C57F7CA0FA}" type="datetimeFigureOut">
              <a:rPr lang="fr-FR" smtClean="0"/>
              <a:t>30/06/2021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D0AECB-013B-434E-AE99-B35562A68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892AC0-2558-44C6-9B69-796166A62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00593-2012-42EB-923B-715F22EF081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04517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62A82C-0EA2-4762-B4F1-37FF1FA82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C61F23B-FE5C-4753-B281-564EB2151E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B046322-3991-487A-A849-10F2821DD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A2189-EF20-4206-B9CC-99C57F7CA0FA}" type="datetimeFigureOut">
              <a:rPr lang="fr-FR" smtClean="0"/>
              <a:t>30/06/2021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9BEE153-4049-4109-93DA-1D8615601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5CCED45-DCB8-4E84-A0FA-8FDB448DD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00593-2012-42EB-923B-715F22EF081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6660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E2FC440-A5E0-4E1A-B3A5-2A7EA54B6D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1A0DEE4-1D4F-4063-9338-55AA1B6C32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6B3E76-CECF-439D-B33B-CB08BE9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A2189-EF20-4206-B9CC-99C57F7CA0FA}" type="datetimeFigureOut">
              <a:rPr lang="fr-FR" smtClean="0"/>
              <a:t>30/06/2021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DABE34-EEB9-41F6-9C7A-AD2D24722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4A83DB-BE91-4803-B72B-C1C051677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00593-2012-42EB-923B-715F22EF081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1842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889703-CCA6-48DB-A244-AF619DA22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7AAC8E-5C82-4120-988F-6A91DE1A5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F0A064D-219D-4922-BB60-3C347B13D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A2189-EF20-4206-B9CC-99C57F7CA0FA}" type="datetimeFigureOut">
              <a:rPr lang="fr-FR" smtClean="0"/>
              <a:t>30/06/2021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22CDFDB-D6AD-452D-8B83-52A5049B1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CEA455-3E7B-49AF-894F-58CA12B1D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00593-2012-42EB-923B-715F22EF081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56690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FC3594-090B-43C1-B292-5A5D6F753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51E9B23-4922-41D1-91A6-29193E5E10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C96565-268F-4BAE-B7DB-A1F6EA7E1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A2189-EF20-4206-B9CC-99C57F7CA0FA}" type="datetimeFigureOut">
              <a:rPr lang="fr-FR" smtClean="0"/>
              <a:t>30/06/2021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1E457C-9AC5-4F6A-AFB9-5E14EBEA0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5E1A00-74F1-4C9B-8151-C524CA0AF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00593-2012-42EB-923B-715F22EF081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92038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3E1A84-1D20-4998-8EFE-202B7A80C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ECB8A8F-B08E-4809-B64B-851C1C5483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62C9CB1-BAE7-4CF7-8C3E-27DA9BF625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6CBB5F9-A4EB-4987-9FFE-2DD09E7EF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A2189-EF20-4206-B9CC-99C57F7CA0FA}" type="datetimeFigureOut">
              <a:rPr lang="fr-FR" smtClean="0"/>
              <a:t>30/06/2021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FF72099-8BD3-434C-88C4-A67A351B5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99735C8-0360-401E-9656-811043D9A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00593-2012-42EB-923B-715F22EF081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97225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F6D66B-DCE2-461F-B3F3-DE9B0E143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D7D9B3D-CCE3-43E8-BEAA-69D849156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6C8C4D7-26C0-4F3E-8CA4-ACA8CBF721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36BD415-F354-4286-B7E1-5FAF403052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768CC1B-175B-4BF1-A42C-B1BE66CE87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C55BEE7-35E1-48BA-96DA-4E9A9A6C9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A2189-EF20-4206-B9CC-99C57F7CA0FA}" type="datetimeFigureOut">
              <a:rPr lang="fr-FR" smtClean="0"/>
              <a:t>30/06/2021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D211A6F-AA08-42EB-BBD1-DE3014D05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6D6B7F4-D154-40BE-BD29-86C362793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00593-2012-42EB-923B-715F22EF081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2411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CF82A7-1D19-4BA6-A416-DB953337B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ABFB4EC-013C-4C2B-B11D-1B28D2661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A2189-EF20-4206-B9CC-99C57F7CA0FA}" type="datetimeFigureOut">
              <a:rPr lang="fr-FR" smtClean="0"/>
              <a:t>30/06/2021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5A88F74-968E-4697-A1D2-C65801A41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23B1846-55E4-4A82-A56D-BE70DCC1E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00593-2012-42EB-923B-715F22EF081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0857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7B3ECC1-4681-4179-8206-F73EC8FCC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A2189-EF20-4206-B9CC-99C57F7CA0FA}" type="datetimeFigureOut">
              <a:rPr lang="fr-FR" smtClean="0"/>
              <a:t>30/06/2021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E27A271-B1E7-40EC-865B-E3CECDA1E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5BA6D44-0718-45B6-ACE5-3F08C475A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00593-2012-42EB-923B-715F22EF081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82304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8D4AE4-C736-48F3-9471-B540B76D5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E2F538-EB26-412A-948B-2353420BD7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08A1C9D-D40E-414C-9579-45ED525622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F13AB43-64CF-425A-B488-E09439661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A2189-EF20-4206-B9CC-99C57F7CA0FA}" type="datetimeFigureOut">
              <a:rPr lang="fr-FR" smtClean="0"/>
              <a:t>30/06/2021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40FC5CC-6B85-444E-924A-DB45354D1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637AC80-DEE1-4F7D-A3B6-0F1E79625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00593-2012-42EB-923B-715F22EF081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4170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687294-0579-4A26-95AD-E175F7577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B642DF6-100A-4EDE-8EFD-DF9002D63D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353C37D-4069-44C1-904D-64549C80B7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2BEAE39-605E-40D4-830B-9DB827AF2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A2189-EF20-4206-B9CC-99C57F7CA0FA}" type="datetimeFigureOut">
              <a:rPr lang="fr-FR" smtClean="0"/>
              <a:t>30/06/2021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24AD048-9BD0-4FD7-8246-028E2F12B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B8F139D-18E7-465B-B923-7934B3E82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00593-2012-42EB-923B-715F22EF081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8185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A18BDFA-990B-4742-A8EB-FEA8F1CDF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906ADDD-D121-4AB4-AFF1-B4035D4290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6CF0D8-451A-4C43-ADE9-302B11BA98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A2189-EF20-4206-B9CC-99C57F7CA0FA}" type="datetimeFigureOut">
              <a:rPr lang="fr-FR" smtClean="0"/>
              <a:t>30/06/2021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8FEF35-BF81-4C19-A64B-036E748F65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437D46C-472F-44A2-B142-2775ECFDC9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00593-2012-42EB-923B-715F22EF081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08159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customXml" Target="../ink/ink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uRo-3Y1MdwQ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9F0A22-4366-42CB-8A7A-8D2291BAA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Petite blague pour commencer :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BDEB93-4592-411B-931A-A232C7963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949" y="1819421"/>
            <a:ext cx="10884877" cy="4296581"/>
          </a:xfrm>
        </p:spPr>
        <p:txBody>
          <a:bodyPr/>
          <a:lstStyle/>
          <a:p>
            <a:pPr marL="0" indent="0">
              <a:buNone/>
            </a:pPr>
            <a:r>
              <a:rPr lang="fr-FR" sz="3600" dirty="0"/>
              <a:t>Pourquoi les résistants étaient-ils super forts au football ?</a:t>
            </a:r>
          </a:p>
          <a:p>
            <a:pPr marL="0" indent="0">
              <a:buNone/>
            </a:pPr>
            <a:r>
              <a:rPr lang="fr-FR" dirty="0">
                <a:solidFill>
                  <a:srgbClr val="00B050"/>
                </a:solidFill>
              </a:rPr>
              <a:t> </a:t>
            </a:r>
            <a:r>
              <a:rPr lang="fr-FR" dirty="0">
                <a:solidFill>
                  <a:srgbClr val="00B050"/>
                </a:solidFill>
                <a:sym typeface="Wingdings" panose="05000000000000000000" pitchFamily="2" charset="2"/>
              </a:rPr>
              <a:t></a:t>
            </a:r>
            <a:r>
              <a:rPr lang="fr-FR" dirty="0">
                <a:solidFill>
                  <a:srgbClr val="00B050"/>
                </a:solidFill>
              </a:rPr>
              <a:t> Parce qu’ils avaient deux goal (De Gaulle) !</a:t>
            </a:r>
          </a:p>
          <a:p>
            <a:pPr marL="0" indent="0">
              <a:buNone/>
            </a:pPr>
            <a:endParaRPr lang="fr-FR" dirty="0">
              <a:solidFill>
                <a:srgbClr val="00B050"/>
              </a:solidFill>
            </a:endParaRPr>
          </a:p>
        </p:txBody>
      </p:sp>
      <p:pic>
        <p:nvPicPr>
          <p:cNvPr id="2050" name="Picture 2" descr="mort de rire 2016 hhh - YouTube">
            <a:extLst>
              <a:ext uri="{FF2B5EF4-FFF2-40B4-BE49-F238E27FC236}">
                <a16:creationId xmlns:a16="http://schemas.microsoft.com/office/drawing/2014/main" id="{17D3765E-522C-4486-B164-7A488323270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60" t="1425" r="21443" b="-1"/>
          <a:stretch/>
        </p:blipFill>
        <p:spPr bwMode="auto">
          <a:xfrm>
            <a:off x="4654490" y="3335199"/>
            <a:ext cx="3005797" cy="2921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58542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14894C-9FF1-4081-A567-4E75F5236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174" y="60327"/>
            <a:ext cx="10515600" cy="1325563"/>
          </a:xfrm>
        </p:spPr>
        <p:txBody>
          <a:bodyPr>
            <a:normAutofit/>
          </a:bodyPr>
          <a:lstStyle/>
          <a:p>
            <a:r>
              <a:rPr lang="fr-FR" sz="3600" b="1" dirty="0"/>
              <a:t>La guerre d’Algérie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FC48C1-F196-48BE-B1AC-54B9E9D94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476" y="1171636"/>
            <a:ext cx="10515600" cy="4351338"/>
          </a:xfrm>
        </p:spPr>
        <p:txBody>
          <a:bodyPr/>
          <a:lstStyle/>
          <a:p>
            <a:r>
              <a:rPr lang="fr-FR" dirty="0"/>
              <a:t>Début: 1</a:t>
            </a:r>
            <a:r>
              <a:rPr lang="fr-FR" baseline="30000" dirty="0"/>
              <a:t>er</a:t>
            </a:r>
            <a:r>
              <a:rPr lang="fr-FR" dirty="0"/>
              <a:t> novembre 1954 &gt;&gt;&gt; Algériens veulent devenir indépendants … De Gaulle y est opposé !</a:t>
            </a:r>
          </a:p>
          <a:p>
            <a:r>
              <a:rPr lang="fr-FR" dirty="0"/>
              <a:t>De Gaulle reprend le pouvoir en France en 1958</a:t>
            </a:r>
          </a:p>
          <a:p>
            <a:r>
              <a:rPr lang="fr-FR" dirty="0"/>
              <a:t>Fin en 1962 avec les accords d’Evian &gt;&gt;&gt; Haine tenace de quelques généraux contre De Gaulle</a:t>
            </a:r>
          </a:p>
        </p:txBody>
      </p:sp>
      <p:pic>
        <p:nvPicPr>
          <p:cNvPr id="1026" name="Picture 2" descr="HISTOIRE DE L'ALGERIE : De la colonisation française-1830-1953 à la guerre  de libération nationale -">
            <a:extLst>
              <a:ext uri="{FF2B5EF4-FFF2-40B4-BE49-F238E27FC236}">
                <a16:creationId xmlns:a16="http://schemas.microsoft.com/office/drawing/2014/main" id="{0DA61650-09E2-4719-8E0B-E972F697EA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3574" y="3885832"/>
            <a:ext cx="4406396" cy="23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l y a 58 ans : la proclamation d'indépendance de l'Algérie">
            <a:extLst>
              <a:ext uri="{FF2B5EF4-FFF2-40B4-BE49-F238E27FC236}">
                <a16:creationId xmlns:a16="http://schemas.microsoft.com/office/drawing/2014/main" id="{FEA2C60F-1AEC-4A33-9C8C-865916ADAD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49" y="3925922"/>
            <a:ext cx="3494188" cy="2295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9766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0A7012-8B3D-44B7-A33D-A1E8D9E8D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0914" y="120570"/>
            <a:ext cx="10515600" cy="1325563"/>
          </a:xfrm>
        </p:spPr>
        <p:txBody>
          <a:bodyPr/>
          <a:lstStyle/>
          <a:p>
            <a:r>
              <a:rPr lang="fr-FR" b="1" dirty="0"/>
              <a:t>De Gaulle président 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098676A2-E025-4094-96DC-9AE3F1665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484" y="1511445"/>
            <a:ext cx="10515600" cy="4351338"/>
          </a:xfrm>
        </p:spPr>
        <p:txBody>
          <a:bodyPr>
            <a:normAutofit/>
          </a:bodyPr>
          <a:lstStyle/>
          <a:p>
            <a:r>
              <a:rPr lang="fr-FR" dirty="0"/>
              <a:t>Premier mandat: du 8 janvier 1959 jusqu’au 8 janvier 1966</a:t>
            </a:r>
          </a:p>
          <a:p>
            <a:r>
              <a:rPr lang="fr-FR" dirty="0"/>
              <a:t>Second mandat : du 8 janvier 1966 jusqu’au 28 avril 1969 </a:t>
            </a:r>
          </a:p>
          <a:p>
            <a:endParaRPr lang="fr-FR" b="0" i="0" dirty="0">
              <a:solidFill>
                <a:srgbClr val="000000"/>
              </a:solidFill>
              <a:effectLst/>
              <a:latin typeface="Linux Libertine"/>
            </a:endParaRPr>
          </a:p>
          <a:p>
            <a:endParaRPr lang="fr-FR" dirty="0"/>
          </a:p>
        </p:txBody>
      </p:sp>
      <p:pic>
        <p:nvPicPr>
          <p:cNvPr id="1028" name="Picture 4" descr="29 mai 1968 : le jour où le général de Gaulle a disparu">
            <a:extLst>
              <a:ext uri="{FF2B5EF4-FFF2-40B4-BE49-F238E27FC236}">
                <a16:creationId xmlns:a16="http://schemas.microsoft.com/office/drawing/2014/main" id="{C47D5181-6B07-4E94-A783-E15C0C7B93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060558"/>
            <a:ext cx="4309141" cy="2867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harles de Gaulle">
            <a:extLst>
              <a:ext uri="{FF2B5EF4-FFF2-40B4-BE49-F238E27FC236}">
                <a16:creationId xmlns:a16="http://schemas.microsoft.com/office/drawing/2014/main" id="{11980AB9-C959-4919-B372-BA473BDA77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19" t="301" r="76"/>
          <a:stretch/>
        </p:blipFill>
        <p:spPr bwMode="auto">
          <a:xfrm>
            <a:off x="1650610" y="2900217"/>
            <a:ext cx="2152357" cy="3162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9B819348-F50B-496D-BCE1-5057E2C607B9}"/>
              </a:ext>
            </a:extLst>
          </p:cNvPr>
          <p:cNvSpPr txBox="1"/>
          <p:nvPr/>
        </p:nvSpPr>
        <p:spPr>
          <a:xfrm>
            <a:off x="7003367" y="6063030"/>
            <a:ext cx="2771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Charles De Gaulle président (second mandat)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54BAC66-8DAE-49DC-9F21-FE3958BB44B2}"/>
              </a:ext>
            </a:extLst>
          </p:cNvPr>
          <p:cNvSpPr txBox="1"/>
          <p:nvPr/>
        </p:nvSpPr>
        <p:spPr>
          <a:xfrm>
            <a:off x="1528689" y="6063031"/>
            <a:ext cx="22742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Charles De Gaulle président (1</a:t>
            </a:r>
            <a:r>
              <a:rPr lang="fr-FR" baseline="30000" dirty="0"/>
              <a:t>er</a:t>
            </a:r>
            <a:r>
              <a:rPr lang="fr-FR" dirty="0"/>
              <a:t> mandat)</a:t>
            </a:r>
          </a:p>
        </p:txBody>
      </p:sp>
    </p:spTree>
    <p:extLst>
      <p:ext uri="{BB962C8B-B14F-4D97-AF65-F5344CB8AC3E}">
        <p14:creationId xmlns:p14="http://schemas.microsoft.com/office/powerpoint/2010/main" val="9413052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B666D7-A549-40B6-BD74-C07F5680E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Grandes réalisations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5D20B324-B01E-47E1-B729-8EE173661D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5986929"/>
              </p:ext>
            </p:extLst>
          </p:nvPr>
        </p:nvGraphicFramePr>
        <p:xfrm>
          <a:off x="800687" y="1652123"/>
          <a:ext cx="10515600" cy="457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78391">
                  <a:extLst>
                    <a:ext uri="{9D8B030D-6E8A-4147-A177-3AD203B41FA5}">
                      <a16:colId xmlns:a16="http://schemas.microsoft.com/office/drawing/2014/main" val="21711444"/>
                    </a:ext>
                  </a:extLst>
                </a:gridCol>
                <a:gridCol w="8737209">
                  <a:extLst>
                    <a:ext uri="{9D8B030D-6E8A-4147-A177-3AD203B41FA5}">
                      <a16:colId xmlns:a16="http://schemas.microsoft.com/office/drawing/2014/main" val="13707887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1958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Constitution de la cinquième République</a:t>
                      </a:r>
                      <a:b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Réforme de l'organisation judiciaire</a:t>
                      </a:r>
                      <a:b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Création des CHU et réforme de l'enseignement médical</a:t>
                      </a:r>
                      <a:b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Création assurance chômage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491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1959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Reconnaissance des salariés en entreprise</a:t>
                      </a:r>
                      <a:b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Protection de l'enfance en danger </a:t>
                      </a:r>
                    </a:p>
                    <a:p>
                      <a:pPr algn="ctr"/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Obligation scolaire jusqu'à 16 ans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505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1960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Explosion de la bombe atomique française</a:t>
                      </a:r>
                      <a:b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Création de 21 régions économiques (décentralisation)</a:t>
                      </a:r>
                    </a:p>
                    <a:p>
                      <a:pPr algn="ctr"/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Construction des autoroutes à péages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56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1961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Création d'Ariane (Conquête spatiale) </a:t>
                      </a:r>
                      <a:b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Construction de l'Usine marémotrice de la Rance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907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1962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Création des MDC (Maison De la Culture) par André Malraux</a:t>
                      </a:r>
                      <a:b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Référendum sur l'élection du Président de la République au suffrage universel direct</a:t>
                      </a:r>
                      <a:b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Instauration de la quatrième semaine de congés payés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6981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0397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B666D7-A549-40B6-BD74-C07F5680E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Grandes réalisations (2)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5D20B324-B01E-47E1-B729-8EE173661D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7284835"/>
              </p:ext>
            </p:extLst>
          </p:nvPr>
        </p:nvGraphicFramePr>
        <p:xfrm>
          <a:off x="800687" y="1652123"/>
          <a:ext cx="10515600" cy="484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78391">
                  <a:extLst>
                    <a:ext uri="{9D8B030D-6E8A-4147-A177-3AD203B41FA5}">
                      <a16:colId xmlns:a16="http://schemas.microsoft.com/office/drawing/2014/main" val="21711444"/>
                    </a:ext>
                  </a:extLst>
                </a:gridCol>
                <a:gridCol w="8737209">
                  <a:extLst>
                    <a:ext uri="{9D8B030D-6E8A-4147-A177-3AD203B41FA5}">
                      <a16:colId xmlns:a16="http://schemas.microsoft.com/office/drawing/2014/main" val="1370788765"/>
                    </a:ext>
                  </a:extLst>
                </a:gridCol>
              </a:tblGrid>
              <a:tr h="388083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1964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Construction de l'aéroport de Roissy</a:t>
                      </a:r>
                      <a:b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Création de l'ORTF (Organisation Télé et radio française)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Loi sur la pollution des eaux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491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1965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Inauguration de l'usine de Pierrelatte (début des centrales nucléaires)</a:t>
                      </a:r>
                      <a:b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Création de AIRBUS </a:t>
                      </a:r>
                    </a:p>
                    <a:p>
                      <a:pPr algn="ctr"/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Loi réformant le régime matrimonial (Autorisation pour les femmes de travailler et d’avoir un compte en banque)</a:t>
                      </a:r>
                    </a:p>
                    <a:p>
                      <a:pPr algn="ctr"/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Lancement par la fusée Diamant du premier satellite "Astérix"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505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1966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Décret créant les IUT, (Institut Universitaire de Technologie), création des DEUG-LICENCE-MAITRISE, réformes des mathématiques, réformes des filières du second degré</a:t>
                      </a:r>
                    </a:p>
                    <a:p>
                      <a:pPr algn="ctr"/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Création du régime d'assurance maladie-maternité pour les non salariés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56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1967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Création de l'ANPE (Loi Chirac), allocation de conversion et garantie de ressources aux chômeurs</a:t>
                      </a:r>
                      <a:b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Loi "Neuwirth" légalisant la contraception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907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1968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Participation des étudiants dans la gestion des universités</a:t>
                      </a:r>
                      <a:b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Loi reconnaissant l'exercice du droit syndical dans l'entreprise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6981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856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86B6D8-7D40-4C5B-8632-950585CC7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Attentat du Petit-Clamart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28BE89-46E2-4D3A-B637-937B6E565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/>
              <a:t>Le 22 août 1962 (par Charlotte Corday et J</a:t>
            </a:r>
            <a:r>
              <a:rPr lang="fr-FR" b="0" i="0" dirty="0">
                <a:solidFill>
                  <a:srgbClr val="202124"/>
                </a:solidFill>
                <a:effectLst/>
              </a:rPr>
              <a:t>ean Bastien-Thiry)</a:t>
            </a:r>
            <a:endParaRPr lang="fr-FR" dirty="0"/>
          </a:p>
          <a:p>
            <a:r>
              <a:rPr lang="fr-FR" dirty="0"/>
              <a:t>L’anecdote de Yvonne De Gaulle : </a:t>
            </a:r>
            <a:r>
              <a:rPr lang="fr-FR" b="0" i="0" dirty="0">
                <a:solidFill>
                  <a:srgbClr val="000000"/>
                </a:solidFill>
                <a:effectLst/>
                <a:latin typeface="TiemposTextRegular"/>
              </a:rPr>
              <a:t>« </a:t>
            </a:r>
            <a:r>
              <a:rPr lang="fr-FR" b="0" i="1" dirty="0">
                <a:solidFill>
                  <a:srgbClr val="000000"/>
                </a:solidFill>
                <a:effectLst/>
                <a:latin typeface="TiemposTextRegular"/>
              </a:rPr>
              <a:t>J’espère que les poulets n’ont rien eu</a:t>
            </a:r>
            <a:r>
              <a:rPr lang="fr-FR" b="0" i="0" dirty="0">
                <a:solidFill>
                  <a:srgbClr val="000000"/>
                </a:solidFill>
                <a:effectLst/>
                <a:latin typeface="TiemposTextRegular"/>
              </a:rPr>
              <a:t> »</a:t>
            </a:r>
          </a:p>
          <a:p>
            <a:pPr marL="0" indent="0">
              <a:buNone/>
            </a:pPr>
            <a:endParaRPr lang="fr-FR" b="0" i="0" dirty="0">
              <a:solidFill>
                <a:srgbClr val="000000"/>
              </a:solidFill>
              <a:effectLst/>
              <a:latin typeface="TiemposTextRegular"/>
            </a:endParaRPr>
          </a:p>
          <a:p>
            <a:endParaRPr lang="fr-FR" dirty="0">
              <a:solidFill>
                <a:srgbClr val="000000"/>
              </a:solidFill>
              <a:latin typeface="TiemposTextRegular"/>
            </a:endParaRPr>
          </a:p>
          <a:p>
            <a:endParaRPr lang="fr-FR" dirty="0"/>
          </a:p>
        </p:txBody>
      </p:sp>
      <p:pic>
        <p:nvPicPr>
          <p:cNvPr id="1026" name="Picture 2" descr="Slideshow for album :: L'Attentat du PETIT CLAMART &lt;br /&gt; 23 Août 1962">
            <a:extLst>
              <a:ext uri="{FF2B5EF4-FFF2-40B4-BE49-F238E27FC236}">
                <a16:creationId xmlns:a16="http://schemas.microsoft.com/office/drawing/2014/main" id="{68F34007-A371-43B8-9CAC-FDF5A9DE640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34" r="10163" b="18417"/>
          <a:stretch/>
        </p:blipFill>
        <p:spPr bwMode="auto">
          <a:xfrm>
            <a:off x="3085514" y="3366866"/>
            <a:ext cx="5830870" cy="2363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BB6BC867-A098-493B-8F92-D29426E1F317}"/>
              </a:ext>
            </a:extLst>
          </p:cNvPr>
          <p:cNvSpPr txBox="1"/>
          <p:nvPr/>
        </p:nvSpPr>
        <p:spPr>
          <a:xfrm>
            <a:off x="4604825" y="5713910"/>
            <a:ext cx="2597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La voiture après l’attentat</a:t>
            </a:r>
          </a:p>
        </p:txBody>
      </p:sp>
    </p:spTree>
    <p:extLst>
      <p:ext uri="{BB962C8B-B14F-4D97-AF65-F5344CB8AC3E}">
        <p14:creationId xmlns:p14="http://schemas.microsoft.com/office/powerpoint/2010/main" val="21864893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EEF9B0-BF8E-4E14-931B-3B7F11C20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Décès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1D6540-02EC-47DB-AAB5-FB22EDAA2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6052" y="1619299"/>
            <a:ext cx="10515600" cy="4351338"/>
          </a:xfrm>
        </p:spPr>
        <p:txBody>
          <a:bodyPr/>
          <a:lstStyle/>
          <a:p>
            <a:r>
              <a:rPr lang="fr-FR" dirty="0"/>
              <a:t>Mort le 9 novembre 1970 à Colombey-les-Deux-Églises</a:t>
            </a:r>
          </a:p>
          <a:p>
            <a:pPr marL="0" indent="0">
              <a:buNone/>
            </a:pPr>
            <a:r>
              <a:rPr lang="fr-FR" dirty="0"/>
              <a:t> </a:t>
            </a:r>
          </a:p>
          <a:p>
            <a:endParaRPr lang="fr-FR" dirty="0"/>
          </a:p>
        </p:txBody>
      </p:sp>
      <p:pic>
        <p:nvPicPr>
          <p:cNvPr id="1026" name="Picture 2" descr="TOMBE DU GENERAL DE GAULLE A COLOMBEY LES DEUX EGLISES COLOMBEY LES DEUX  EGLISES">
            <a:extLst>
              <a:ext uri="{FF2B5EF4-FFF2-40B4-BE49-F238E27FC236}">
                <a16:creationId xmlns:a16="http://schemas.microsoft.com/office/drawing/2014/main" id="{A4477EB0-47DD-429A-81E3-F04A09B97A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483" y="2289224"/>
            <a:ext cx="2693487" cy="3609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4BB6353A-5399-491B-8A96-C3C948DAE2E0}"/>
              </a:ext>
            </a:extLst>
          </p:cNvPr>
          <p:cNvSpPr txBox="1"/>
          <p:nvPr/>
        </p:nvSpPr>
        <p:spPr>
          <a:xfrm>
            <a:off x="1813174" y="5899052"/>
            <a:ext cx="1130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Sa tombe </a:t>
            </a:r>
          </a:p>
        </p:txBody>
      </p:sp>
      <p:pic>
        <p:nvPicPr>
          <p:cNvPr id="1028" name="Picture 4" descr="Qui repose à Colombey-les-Deux-Églises ? - Bertrand Beyern">
            <a:extLst>
              <a:ext uri="{FF2B5EF4-FFF2-40B4-BE49-F238E27FC236}">
                <a16:creationId xmlns:a16="http://schemas.microsoft.com/office/drawing/2014/main" id="{29EE8D8E-9E8C-4084-9B20-4AA83297F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7138" y="2289224"/>
            <a:ext cx="5395123" cy="3609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852100F-E4FE-4F13-BB95-FB7E4EB18D0C}"/>
              </a:ext>
            </a:extLst>
          </p:cNvPr>
          <p:cNvSpPr txBox="1"/>
          <p:nvPr/>
        </p:nvSpPr>
        <p:spPr>
          <a:xfrm>
            <a:off x="6479619" y="5883867"/>
            <a:ext cx="2227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La maison où il meurt </a:t>
            </a:r>
          </a:p>
        </p:txBody>
      </p:sp>
    </p:spTree>
    <p:extLst>
      <p:ext uri="{BB962C8B-B14F-4D97-AF65-F5344CB8AC3E}">
        <p14:creationId xmlns:p14="http://schemas.microsoft.com/office/powerpoint/2010/main" val="33775386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2516BD-C76A-4188-8902-5A8A7DCE1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Mes sources 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C6D617A-CA81-4AE8-9505-C306318FD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5853"/>
            <a:ext cx="10304203" cy="6305966"/>
          </a:xfrm>
        </p:spPr>
        <p:txBody>
          <a:bodyPr/>
          <a:lstStyle/>
          <a:p>
            <a:r>
              <a:rPr lang="fr-FR" dirty="0"/>
              <a:t>Wikipédia</a:t>
            </a:r>
          </a:p>
          <a:p>
            <a:r>
              <a:rPr lang="fr-FR" dirty="0" err="1"/>
              <a:t>Vikidia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                                      </a:t>
            </a:r>
          </a:p>
        </p:txBody>
      </p:sp>
      <p:pic>
        <p:nvPicPr>
          <p:cNvPr id="1026" name="Picture 2" descr="Internet : une nouvelle source d'information - Les différents services d' Internet">
            <a:extLst>
              <a:ext uri="{FF2B5EF4-FFF2-40B4-BE49-F238E27FC236}">
                <a16:creationId xmlns:a16="http://schemas.microsoft.com/office/drawing/2014/main" id="{905653B3-56B2-46F9-8FBE-0870B4F105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8105" y="2438310"/>
            <a:ext cx="4768947" cy="4247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87661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6ABED3-3A17-4A1E-B3CF-19679E5C8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5400" b="1" dirty="0">
                <a:solidFill>
                  <a:srgbClr val="FF0000"/>
                </a:solidFill>
              </a:rPr>
              <a:t>          </a:t>
            </a:r>
            <a:r>
              <a:rPr lang="fr-FR" sz="60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Merci de votre attention</a:t>
            </a:r>
            <a:endParaRPr lang="fr-FR" sz="6000" b="1" u="sng" dirty="0">
              <a:solidFill>
                <a:srgbClr val="FF0000"/>
              </a:solidFill>
            </a:endParaRPr>
          </a:p>
        </p:txBody>
      </p:sp>
      <p:pic>
        <p:nvPicPr>
          <p:cNvPr id="2050" name="Picture 2" descr="S'ENGAGER/ 2020 : l'année Charles de Gaulle - JEUN'EST">
            <a:extLst>
              <a:ext uri="{FF2B5EF4-FFF2-40B4-BE49-F238E27FC236}">
                <a16:creationId xmlns:a16="http://schemas.microsoft.com/office/drawing/2014/main" id="{BC7DA3DE-9726-4A01-8164-64C3E94EF62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3319" y="2031817"/>
            <a:ext cx="5673893" cy="4157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4705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Encre 19">
                <a:extLst>
                  <a:ext uri="{FF2B5EF4-FFF2-40B4-BE49-F238E27FC236}">
                    <a16:creationId xmlns:a16="http://schemas.microsoft.com/office/drawing/2014/main" id="{6A0E7EAF-06D3-4814-98EB-AD6102984634}"/>
                  </a:ext>
                </a:extLst>
              </p14:cNvPr>
              <p14:cNvContentPartPr/>
              <p14:nvPr/>
            </p14:nvContentPartPr>
            <p14:xfrm>
              <a:off x="4622772" y="1851978"/>
              <a:ext cx="360" cy="360"/>
            </p14:xfrm>
          </p:contentPart>
        </mc:Choice>
        <mc:Fallback xmlns="">
          <p:pic>
            <p:nvPicPr>
              <p:cNvPr id="20" name="Encre 19">
                <a:extLst>
                  <a:ext uri="{FF2B5EF4-FFF2-40B4-BE49-F238E27FC236}">
                    <a16:creationId xmlns:a16="http://schemas.microsoft.com/office/drawing/2014/main" id="{6A0E7EAF-06D3-4814-98EB-AD610298463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14132" y="1842978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1" name="Encre 20">
                <a:extLst>
                  <a:ext uri="{FF2B5EF4-FFF2-40B4-BE49-F238E27FC236}">
                    <a16:creationId xmlns:a16="http://schemas.microsoft.com/office/drawing/2014/main" id="{939309A8-CD5F-4049-AD74-2CE031356CDB}"/>
                  </a:ext>
                </a:extLst>
              </p14:cNvPr>
              <p14:cNvContentPartPr/>
              <p14:nvPr/>
            </p14:nvContentPartPr>
            <p14:xfrm>
              <a:off x="5309652" y="1385058"/>
              <a:ext cx="360" cy="360"/>
            </p14:xfrm>
          </p:contentPart>
        </mc:Choice>
        <mc:Fallback xmlns="">
          <p:pic>
            <p:nvPicPr>
              <p:cNvPr id="21" name="Encre 20">
                <a:extLst>
                  <a:ext uri="{FF2B5EF4-FFF2-40B4-BE49-F238E27FC236}">
                    <a16:creationId xmlns:a16="http://schemas.microsoft.com/office/drawing/2014/main" id="{939309A8-CD5F-4049-AD74-2CE031356CD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00652" y="1376418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24" name="Titre 1">
            <a:extLst>
              <a:ext uri="{FF2B5EF4-FFF2-40B4-BE49-F238E27FC236}">
                <a16:creationId xmlns:a16="http://schemas.microsoft.com/office/drawing/2014/main" id="{C783548F-5AB9-49D8-B75F-9FED50FE14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9243" y="344267"/>
            <a:ext cx="10306074" cy="1295799"/>
          </a:xfrm>
        </p:spPr>
        <p:txBody>
          <a:bodyPr>
            <a:normAutofit fontScale="90000"/>
          </a:bodyPr>
          <a:lstStyle/>
          <a:p>
            <a:r>
              <a:rPr lang="fr-FR" sz="49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Charles</a:t>
            </a:r>
            <a:r>
              <a:rPr lang="fr-FR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r-FR" sz="4000" b="1" i="0" dirty="0">
                <a:solidFill>
                  <a:srgbClr val="222222"/>
                </a:solidFill>
                <a:effectLst/>
                <a:latin typeface="+mn-lt"/>
              </a:rPr>
              <a:t>André Joseph Pierre</a:t>
            </a:r>
            <a:r>
              <a:rPr lang="fr-FR" sz="40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r-FR" sz="4000" b="1" i="0" dirty="0">
                <a:solidFill>
                  <a:srgbClr val="222222"/>
                </a:solidFill>
                <a:effectLst/>
                <a:latin typeface="+mn-lt"/>
              </a:rPr>
              <a:t>Marie</a:t>
            </a:r>
            <a:r>
              <a:rPr lang="fr-FR" sz="40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br>
              <a:rPr lang="fr-FR" sz="40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fr-FR" sz="49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De</a:t>
            </a:r>
            <a:r>
              <a:rPr lang="fr-FR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r-FR" sz="49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Gaulle</a:t>
            </a:r>
            <a:endParaRPr lang="fr-FR" sz="4900" b="1" dirty="0"/>
          </a:p>
        </p:txBody>
      </p:sp>
      <p:pic>
        <p:nvPicPr>
          <p:cNvPr id="26" name="Picture 4" descr="De Gaulle en 1940 | Histoire et analyse d'images et oeuvres">
            <a:extLst>
              <a:ext uri="{FF2B5EF4-FFF2-40B4-BE49-F238E27FC236}">
                <a16:creationId xmlns:a16="http://schemas.microsoft.com/office/drawing/2014/main" id="{27062013-F9DE-4A56-AA00-D50D7A6308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4241" y="2517748"/>
            <a:ext cx="3375647" cy="3699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Charles de Gaulle - Vikidia, l'encyclopédie des 8-13 ans">
            <a:extLst>
              <a:ext uri="{FF2B5EF4-FFF2-40B4-BE49-F238E27FC236}">
                <a16:creationId xmlns:a16="http://schemas.microsoft.com/office/drawing/2014/main" id="{2EB76FBB-69C7-43D5-B815-58634C9015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4699" y="2517748"/>
            <a:ext cx="3375646" cy="369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3456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B0CFDF-410F-49E4-9933-FC21F12CA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Naissance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2C2C29-1A0A-42E8-82AD-5161F8120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7094"/>
            <a:ext cx="9519280" cy="4467403"/>
          </a:xfrm>
        </p:spPr>
        <p:txBody>
          <a:bodyPr>
            <a:normAutofit/>
          </a:bodyPr>
          <a:lstStyle/>
          <a:p>
            <a:r>
              <a:rPr lang="fr-FR" dirty="0"/>
              <a:t>22 novembre 1890 à Lille (Nord-Pas-de-Calais)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BA088CD-731A-4007-A4E9-89BF1EF5BD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46197"/>
            <a:ext cx="184731" cy="29238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3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130e anniversaire de la naissance de Charles de Gaulle - Fondation Charles  de Gaulle">
            <a:extLst>
              <a:ext uri="{FF2B5EF4-FFF2-40B4-BE49-F238E27FC236}">
                <a16:creationId xmlns:a16="http://schemas.microsoft.com/office/drawing/2014/main" id="{1841208E-FCA0-4112-992A-48E6134D0AD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06" t="-314" r="25615" b="314"/>
          <a:stretch/>
        </p:blipFill>
        <p:spPr bwMode="auto">
          <a:xfrm>
            <a:off x="807618" y="3006472"/>
            <a:ext cx="2778520" cy="2778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Nord-Pas-de-Calais — Wikipédia">
            <a:extLst>
              <a:ext uri="{FF2B5EF4-FFF2-40B4-BE49-F238E27FC236}">
                <a16:creationId xmlns:a16="http://schemas.microsoft.com/office/drawing/2014/main" id="{7DDB461B-9EC9-4F9F-B5C1-F605133EB9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1" r="4720" b="14744"/>
          <a:stretch/>
        </p:blipFill>
        <p:spPr bwMode="auto">
          <a:xfrm>
            <a:off x="9060390" y="301159"/>
            <a:ext cx="2983789" cy="2520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30623BE-A038-4C70-B11E-209D5E251707}"/>
              </a:ext>
            </a:extLst>
          </p:cNvPr>
          <p:cNvSpPr txBox="1"/>
          <p:nvPr/>
        </p:nvSpPr>
        <p:spPr>
          <a:xfrm>
            <a:off x="5556559" y="5859831"/>
            <a:ext cx="223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Sa maison natale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6A7670A-4FCA-481C-8513-2EC7EFB67910}"/>
              </a:ext>
            </a:extLst>
          </p:cNvPr>
          <p:cNvSpPr txBox="1"/>
          <p:nvPr/>
        </p:nvSpPr>
        <p:spPr>
          <a:xfrm>
            <a:off x="952637" y="5859831"/>
            <a:ext cx="2597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Charles De Gaulle bébé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EE6072C-E15C-470A-9E3E-2001318C4FDC}"/>
              </a:ext>
            </a:extLst>
          </p:cNvPr>
          <p:cNvSpPr txBox="1"/>
          <p:nvPr/>
        </p:nvSpPr>
        <p:spPr>
          <a:xfrm>
            <a:off x="9647198" y="2861884"/>
            <a:ext cx="1958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Nord-Pas-de-Calais</a:t>
            </a:r>
          </a:p>
        </p:txBody>
      </p:sp>
      <p:pic>
        <p:nvPicPr>
          <p:cNvPr id="10" name="Picture 6" descr="De Gaulle Maison natale">
            <a:extLst>
              <a:ext uri="{FF2B5EF4-FFF2-40B4-BE49-F238E27FC236}">
                <a16:creationId xmlns:a16="http://schemas.microsoft.com/office/drawing/2014/main" id="{602CE97B-4E18-4AA9-A002-CDDF56CFC4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308" y="3006472"/>
            <a:ext cx="3634799" cy="2778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7672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3C850D-BDD8-430C-9398-9FC2E4431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2955"/>
            <a:ext cx="10515600" cy="1023306"/>
          </a:xfrm>
        </p:spPr>
        <p:txBody>
          <a:bodyPr/>
          <a:lstStyle/>
          <a:p>
            <a:r>
              <a:rPr lang="fr-FR" b="1" dirty="0"/>
              <a:t>Famille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4733AA-4ED0-4451-B0DB-CD5F3FFE4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226" y="1077966"/>
            <a:ext cx="10515600" cy="4351338"/>
          </a:xfrm>
        </p:spPr>
        <p:txBody>
          <a:bodyPr/>
          <a:lstStyle/>
          <a:p>
            <a:r>
              <a:rPr lang="fr-FR" dirty="0"/>
              <a:t>Ses parents : Henri de Gaulle (Officier militaire) et Jeanne Maillot </a:t>
            </a:r>
          </a:p>
          <a:p>
            <a:r>
              <a:rPr lang="fr-FR" dirty="0"/>
              <a:t>Ses 3 frères et sa sœur  : Pierre, Xavier, Jacques et Marie-Agnès De Gaulle </a:t>
            </a:r>
          </a:p>
          <a:p>
            <a:r>
              <a:rPr lang="fr-FR" dirty="0"/>
              <a:t>Sa femme : Yvonne de Gaulle </a:t>
            </a:r>
          </a:p>
          <a:p>
            <a:r>
              <a:rPr lang="fr-FR" dirty="0"/>
              <a:t>Ses 3 enfants : Philippe, Elisabeth et Anne De Gaulle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3076" name="Picture 4" descr="Yvonne De Gaulle à son fils | Le blog de Xavier Fontanet">
            <a:extLst>
              <a:ext uri="{FF2B5EF4-FFF2-40B4-BE49-F238E27FC236}">
                <a16:creationId xmlns:a16="http://schemas.microsoft.com/office/drawing/2014/main" id="{5349C68C-C620-4C27-84E5-040FE95675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99" b="1"/>
          <a:stretch/>
        </p:blipFill>
        <p:spPr bwMode="auto">
          <a:xfrm>
            <a:off x="936861" y="3778932"/>
            <a:ext cx="1750628" cy="2499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Elisabeth de Gaulle est morte">
            <a:extLst>
              <a:ext uri="{FF2B5EF4-FFF2-40B4-BE49-F238E27FC236}">
                <a16:creationId xmlns:a16="http://schemas.microsoft.com/office/drawing/2014/main" id="{878A2BE6-CD81-4307-B441-9F9FCF6E3E0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346"/>
          <a:stretch/>
        </p:blipFill>
        <p:spPr bwMode="auto">
          <a:xfrm>
            <a:off x="6731906" y="3709987"/>
            <a:ext cx="1690321" cy="2568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Handicap : l'appel de la Fondation Anne de Gaulle - Le Parisien">
            <a:extLst>
              <a:ext uri="{FF2B5EF4-FFF2-40B4-BE49-F238E27FC236}">
                <a16:creationId xmlns:a16="http://schemas.microsoft.com/office/drawing/2014/main" id="{CF553FF6-11C4-42B1-883E-F0ABFC0B712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45" r="446"/>
          <a:stretch/>
        </p:blipFill>
        <p:spPr bwMode="auto">
          <a:xfrm>
            <a:off x="9570948" y="3709985"/>
            <a:ext cx="2142882" cy="2568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Philippe De Gaulle, entre père et mer - Le Blog de Sylvain Rakotoarison">
            <a:extLst>
              <a:ext uri="{FF2B5EF4-FFF2-40B4-BE49-F238E27FC236}">
                <a16:creationId xmlns:a16="http://schemas.microsoft.com/office/drawing/2014/main" id="{5FEE21D8-7A0E-46BA-8C0D-A1595BEE29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2342" y="3709988"/>
            <a:ext cx="1941555" cy="2568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09D05952-3588-47DA-99CD-2E882A87FC78}"/>
              </a:ext>
            </a:extLst>
          </p:cNvPr>
          <p:cNvSpPr txBox="1"/>
          <p:nvPr/>
        </p:nvSpPr>
        <p:spPr>
          <a:xfrm>
            <a:off x="838200" y="6301872"/>
            <a:ext cx="1918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Yvonne De Gaulle       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CC5E178-0B66-4CB1-BA36-FB7EC4A235CC}"/>
              </a:ext>
            </a:extLst>
          </p:cNvPr>
          <p:cNvSpPr txBox="1"/>
          <p:nvPr/>
        </p:nvSpPr>
        <p:spPr>
          <a:xfrm>
            <a:off x="3491734" y="6276868"/>
            <a:ext cx="2084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Philippe De Gaulle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EF4CEFD-DA05-4E9F-95DA-EB4A7A7A0184}"/>
              </a:ext>
            </a:extLst>
          </p:cNvPr>
          <p:cNvSpPr txBox="1"/>
          <p:nvPr/>
        </p:nvSpPr>
        <p:spPr>
          <a:xfrm>
            <a:off x="6508150" y="6285599"/>
            <a:ext cx="2137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Elisabeth De Gaulle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0D3B414-73A2-427C-AEA8-4F46E500BB87}"/>
              </a:ext>
            </a:extLst>
          </p:cNvPr>
          <p:cNvSpPr txBox="1"/>
          <p:nvPr/>
        </p:nvSpPr>
        <p:spPr>
          <a:xfrm>
            <a:off x="9819939" y="6276868"/>
            <a:ext cx="164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Anne De Gaulle 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8E8F8099-91B1-49D4-9643-7EA84ACF222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298576" y="3709985"/>
            <a:ext cx="415254" cy="396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881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91E089-0D41-4C5E-B43C-F34700EDD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233" y="16720"/>
            <a:ext cx="10515600" cy="1325563"/>
          </a:xfrm>
        </p:spPr>
        <p:txBody>
          <a:bodyPr/>
          <a:lstStyle/>
          <a:p>
            <a:r>
              <a:rPr lang="fr-FR" b="1" dirty="0"/>
              <a:t>Métiers et réalisations</a:t>
            </a:r>
          </a:p>
        </p:txBody>
      </p:sp>
      <p:pic>
        <p:nvPicPr>
          <p:cNvPr id="3074" name="Picture 2" descr="De Gaulle est le dernier grand écrivain de la France » | Gaullisme.fr">
            <a:extLst>
              <a:ext uri="{FF2B5EF4-FFF2-40B4-BE49-F238E27FC236}">
                <a16:creationId xmlns:a16="http://schemas.microsoft.com/office/drawing/2014/main" id="{48485246-C8BF-43DF-95D5-AA7A3B4EF7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4222" y="1346665"/>
            <a:ext cx="3006054" cy="3435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harles de Gaulle : écrivain et figure historique - Liste de 21 livres -  Babelio">
            <a:extLst>
              <a:ext uri="{FF2B5EF4-FFF2-40B4-BE49-F238E27FC236}">
                <a16:creationId xmlns:a16="http://schemas.microsoft.com/office/drawing/2014/main" id="{47784635-CA5A-4DB3-9A41-731570E157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470" y="5531558"/>
            <a:ext cx="2489176" cy="1124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harles de Gaulle en Saint-Cyrien en 1910 - Fondation Charles de Gaulle">
            <a:extLst>
              <a:ext uri="{FF2B5EF4-FFF2-40B4-BE49-F238E27FC236}">
                <a16:creationId xmlns:a16="http://schemas.microsoft.com/office/drawing/2014/main" id="{80024D79-D7A6-42CA-B73F-EF3425A99B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41" y="1346665"/>
            <a:ext cx="2409971" cy="3417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Biographie de Charles de Gaulle - Fondation De Gaulle">
            <a:extLst>
              <a:ext uri="{FF2B5EF4-FFF2-40B4-BE49-F238E27FC236}">
                <a16:creationId xmlns:a16="http://schemas.microsoft.com/office/drawing/2014/main" id="{453E35B1-159B-4B05-97FB-699FE66D4A4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808" t="5403" r="1852" b="1945"/>
          <a:stretch/>
        </p:blipFill>
        <p:spPr bwMode="auto">
          <a:xfrm>
            <a:off x="2884716" y="1346667"/>
            <a:ext cx="2967668" cy="3435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harles de Gaulle — Wikipédia">
            <a:extLst>
              <a:ext uri="{FF2B5EF4-FFF2-40B4-BE49-F238E27FC236}">
                <a16:creationId xmlns:a16="http://schemas.microsoft.com/office/drawing/2014/main" id="{37D1AC5D-0D91-496D-AEA4-8456953E64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454" y="1346664"/>
            <a:ext cx="2862909" cy="3435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1D669386-E1D8-4863-8C4C-3EE6EA04D14B}"/>
              </a:ext>
            </a:extLst>
          </p:cNvPr>
          <p:cNvSpPr txBox="1"/>
          <p:nvPr/>
        </p:nvSpPr>
        <p:spPr>
          <a:xfrm>
            <a:off x="372439" y="4782154"/>
            <a:ext cx="1885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Militaire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1F04A10-CB43-4D9B-A279-06E2C8B24A59}"/>
              </a:ext>
            </a:extLst>
          </p:cNvPr>
          <p:cNvSpPr txBox="1"/>
          <p:nvPr/>
        </p:nvSpPr>
        <p:spPr>
          <a:xfrm>
            <a:off x="3444779" y="4789776"/>
            <a:ext cx="1847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Résistant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8F1927B-03BE-4F5B-89EF-3EB4A27AE11D}"/>
              </a:ext>
            </a:extLst>
          </p:cNvPr>
          <p:cNvSpPr txBox="1"/>
          <p:nvPr/>
        </p:nvSpPr>
        <p:spPr>
          <a:xfrm>
            <a:off x="6630137" y="4795973"/>
            <a:ext cx="1847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Homme d’</a:t>
            </a:r>
            <a:r>
              <a:rPr lang="fr-FR" i="0" dirty="0">
                <a:solidFill>
                  <a:srgbClr val="202124"/>
                </a:solidFill>
                <a:effectLst/>
              </a:rPr>
              <a:t>État</a:t>
            </a:r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3B0A8AB-CEF8-4888-8D27-48F7334C638A}"/>
              </a:ext>
            </a:extLst>
          </p:cNvPr>
          <p:cNvSpPr txBox="1"/>
          <p:nvPr/>
        </p:nvSpPr>
        <p:spPr>
          <a:xfrm>
            <a:off x="9871967" y="4789777"/>
            <a:ext cx="1885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Ecrivain</a:t>
            </a:r>
          </a:p>
        </p:txBody>
      </p:sp>
    </p:spTree>
    <p:extLst>
      <p:ext uri="{BB962C8B-B14F-4D97-AF65-F5344CB8AC3E}">
        <p14:creationId xmlns:p14="http://schemas.microsoft.com/office/powerpoint/2010/main" val="333768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778C14-D344-4F18-8F7D-E8E99562B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888" y="199882"/>
            <a:ext cx="10515600" cy="1325563"/>
          </a:xfrm>
        </p:spPr>
        <p:txBody>
          <a:bodyPr/>
          <a:lstStyle/>
          <a:p>
            <a:r>
              <a:rPr lang="fr-FR" b="1" dirty="0"/>
              <a:t>Durant la 1ère guerre mondiale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14A3A6-CC56-4F32-9A87-F3C82180D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3998"/>
            <a:ext cx="10515600" cy="4351338"/>
          </a:xfrm>
        </p:spPr>
        <p:txBody>
          <a:bodyPr/>
          <a:lstStyle/>
          <a:p>
            <a:r>
              <a:rPr lang="fr-FR" dirty="0"/>
              <a:t>Il a 23 ans </a:t>
            </a:r>
          </a:p>
          <a:p>
            <a:r>
              <a:rPr lang="fr-FR" dirty="0"/>
              <a:t>Blessé : 3 fois puis en captivité à partir du 2 mars 1916</a:t>
            </a:r>
          </a:p>
          <a:p>
            <a:r>
              <a:rPr lang="fr-FR" dirty="0"/>
              <a:t>Emprisonné 32 mois </a:t>
            </a:r>
            <a:r>
              <a:rPr lang="fr-FR"/>
              <a:t>(2 ans </a:t>
            </a:r>
            <a:r>
              <a:rPr lang="fr-FR" dirty="0"/>
              <a:t>et 8 mois) il a essayé de s’évader 5 fois 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1028" name="Picture 4" descr="Grande Guerre : la mystérieuse capture de Charles de Gaulle à Verdun">
            <a:extLst>
              <a:ext uri="{FF2B5EF4-FFF2-40B4-BE49-F238E27FC236}">
                <a16:creationId xmlns:a16="http://schemas.microsoft.com/office/drawing/2014/main" id="{8248ADB2-78BF-4C78-8F1D-748DC0DC08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3474" y="3502084"/>
            <a:ext cx="3984428" cy="298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2544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94D0A4-0026-4312-B83F-BDF27E125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614" y="90405"/>
            <a:ext cx="10515600" cy="1325563"/>
          </a:xfrm>
        </p:spPr>
        <p:txBody>
          <a:bodyPr/>
          <a:lstStyle/>
          <a:p>
            <a:r>
              <a:rPr lang="fr-FR" b="1" dirty="0"/>
              <a:t>Durant la seconde guerre mondiale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0118C1B-6E2E-40C9-9136-401C06ECF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208" y="1461293"/>
            <a:ext cx="11311939" cy="1778965"/>
          </a:xfrm>
        </p:spPr>
        <p:txBody>
          <a:bodyPr/>
          <a:lstStyle/>
          <a:p>
            <a:r>
              <a:rPr lang="fr-FR" dirty="0"/>
              <a:t>Nommé Général le 1</a:t>
            </a:r>
            <a:r>
              <a:rPr lang="fr-FR" baseline="30000" dirty="0"/>
              <a:t>er</a:t>
            </a:r>
            <a:r>
              <a:rPr lang="fr-FR" dirty="0"/>
              <a:t> juin 1940 par Paul Reynaud</a:t>
            </a:r>
          </a:p>
          <a:p>
            <a:r>
              <a:rPr lang="fr-FR" dirty="0"/>
              <a:t>France envahie par les Allemands </a:t>
            </a:r>
          </a:p>
          <a:p>
            <a:r>
              <a:rPr lang="fr-FR" dirty="0"/>
              <a:t>Résistance contre l’Allemagne nazie </a:t>
            </a:r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2056" name="Picture 8" descr="Lettre n°9 – Yousuf Karsh, photographe du général de Gaulle à Ottawa en  1944. Entretien avec l'ambassadeur François Bujon de l'Estang - Fondation  Charles de Gaulle">
            <a:extLst>
              <a:ext uri="{FF2B5EF4-FFF2-40B4-BE49-F238E27FC236}">
                <a16:creationId xmlns:a16="http://schemas.microsoft.com/office/drawing/2014/main" id="{BF1311A9-82D4-4F98-A91B-C30815DD84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0771" y="1402460"/>
            <a:ext cx="3118970" cy="4053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EB2E56C3-8BA4-4521-A80D-C20588D02744}"/>
              </a:ext>
            </a:extLst>
          </p:cNvPr>
          <p:cNvSpPr txBox="1"/>
          <p:nvPr/>
        </p:nvSpPr>
        <p:spPr>
          <a:xfrm>
            <a:off x="9417818" y="5557719"/>
            <a:ext cx="1824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Charles De Gaulle</a:t>
            </a:r>
          </a:p>
          <a:p>
            <a:r>
              <a:rPr lang="fr-FR" dirty="0"/>
              <a:t>         Général             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E64C546-061F-4BBF-B5FC-CB3BDA93E8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3608" y="3482692"/>
            <a:ext cx="3940346" cy="2622121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F09D31B4-6050-478A-B628-C5C0706973D1}"/>
              </a:ext>
            </a:extLst>
          </p:cNvPr>
          <p:cNvSpPr txBox="1"/>
          <p:nvPr/>
        </p:nvSpPr>
        <p:spPr>
          <a:xfrm>
            <a:off x="3010487" y="6106643"/>
            <a:ext cx="3240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Hitler devant la Tour Eiffel</a:t>
            </a:r>
          </a:p>
        </p:txBody>
      </p:sp>
    </p:spTree>
    <p:extLst>
      <p:ext uri="{BB962C8B-B14F-4D97-AF65-F5344CB8AC3E}">
        <p14:creationId xmlns:p14="http://schemas.microsoft.com/office/powerpoint/2010/main" val="3616145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E78660-43FB-477B-9BDB-D34665E2F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739" y="114138"/>
            <a:ext cx="10515600" cy="1325563"/>
          </a:xfrm>
        </p:spPr>
        <p:txBody>
          <a:bodyPr>
            <a:normAutofit/>
          </a:bodyPr>
          <a:lstStyle/>
          <a:p>
            <a:r>
              <a:rPr lang="fr-FR" b="1" dirty="0"/>
              <a:t>L’appel du 18 juin 1940 </a:t>
            </a:r>
            <a:br>
              <a:rPr lang="fr-FR" b="1" dirty="0"/>
            </a:br>
            <a:r>
              <a:rPr lang="fr-FR" sz="3200" b="1" dirty="0">
                <a:solidFill>
                  <a:schemeClr val="bg1">
                    <a:lumMod val="50000"/>
                  </a:schemeClr>
                </a:solidFill>
              </a:rPr>
              <a:t>Texte de référence de la résistance française</a:t>
            </a:r>
            <a:endParaRPr lang="fr-FR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26" name="Picture 2" descr="77 ans…] L'appel du 18 juin du Général de Gaulle">
            <a:extLst>
              <a:ext uri="{FF2B5EF4-FFF2-40B4-BE49-F238E27FC236}">
                <a16:creationId xmlns:a16="http://schemas.microsoft.com/office/drawing/2014/main" id="{F2969E1D-3004-4A82-A8B3-CE0B0CF0DB1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6"/>
          <a:stretch/>
        </p:blipFill>
        <p:spPr bwMode="auto">
          <a:xfrm>
            <a:off x="389206" y="1711570"/>
            <a:ext cx="6398284" cy="4580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0" descr="Appel du 18 Juin — Wikipédia">
            <a:extLst>
              <a:ext uri="{FF2B5EF4-FFF2-40B4-BE49-F238E27FC236}">
                <a16:creationId xmlns:a16="http://schemas.microsoft.com/office/drawing/2014/main" id="{AEBD3A71-E257-4FFE-9A5E-4749B8708D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4361" y="1997959"/>
            <a:ext cx="4641540" cy="343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60B796E2-BB72-486C-9A1A-AF479D271E8D}"/>
              </a:ext>
            </a:extLst>
          </p:cNvPr>
          <p:cNvSpPr txBox="1"/>
          <p:nvPr/>
        </p:nvSpPr>
        <p:spPr>
          <a:xfrm>
            <a:off x="8868044" y="5497215"/>
            <a:ext cx="2342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L’appel du 18 juin 1940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311BAF5-A03E-44EC-9569-DBEF468B2680}"/>
              </a:ext>
            </a:extLst>
          </p:cNvPr>
          <p:cNvSpPr txBox="1"/>
          <p:nvPr/>
        </p:nvSpPr>
        <p:spPr>
          <a:xfrm>
            <a:off x="845064" y="6374530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hlinkClick r:id="rId4"/>
              </a:rPr>
              <a:t>https://www.youtube.com/watch?v=uRo-3Y1MdwQ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82203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546AC1-8104-4BC1-BDE9-A9BE5A43E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631" y="230188"/>
            <a:ext cx="10515600" cy="1325563"/>
          </a:xfrm>
        </p:spPr>
        <p:txBody>
          <a:bodyPr/>
          <a:lstStyle/>
          <a:p>
            <a:r>
              <a:rPr lang="fr-FR" b="1" dirty="0"/>
              <a:t>La guerre contre les nazis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12CE9A0-1A60-4094-8621-E11298CD8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308" y="1690687"/>
            <a:ext cx="10515600" cy="5010223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Victoire lente contre l’Allemagne nazie (aide précieuse des Américains, des Anglais et des Russes)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De Gaulle prend alors en charge la reconstruction de la France et la réconciliation des Français jusqu’en 1946 …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A181C83-819B-47C7-A3FD-67C72BBB405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929"/>
          <a:stretch/>
        </p:blipFill>
        <p:spPr>
          <a:xfrm>
            <a:off x="1132650" y="2462898"/>
            <a:ext cx="2690833" cy="2722053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6F60F478-0A3A-4F32-AEC7-02429549AD25}"/>
              </a:ext>
            </a:extLst>
          </p:cNvPr>
          <p:cNvSpPr txBox="1"/>
          <p:nvPr/>
        </p:nvSpPr>
        <p:spPr>
          <a:xfrm>
            <a:off x="1097280" y="5184951"/>
            <a:ext cx="2766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i="1" dirty="0"/>
              <a:t>De gauche à droite</a:t>
            </a:r>
          </a:p>
          <a:p>
            <a:pPr algn="ctr"/>
            <a:r>
              <a:rPr lang="fr-FR" sz="1600" dirty="0"/>
              <a:t>Roosevelt, De Gaulle, Churchill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E2642CF6-A174-4435-A626-CF3865364B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0989"/>
          <a:stretch/>
        </p:blipFill>
        <p:spPr>
          <a:xfrm>
            <a:off x="4900612" y="2471737"/>
            <a:ext cx="3689916" cy="2713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6580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650</TotalTime>
  <Words>515</Words>
  <Application>Microsoft Office PowerPoint</Application>
  <PresentationFormat>Grand écran</PresentationFormat>
  <Paragraphs>106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5" baseType="lpstr">
      <vt:lpstr>Arial</vt:lpstr>
      <vt:lpstr>Arial</vt:lpstr>
      <vt:lpstr>Calibri</vt:lpstr>
      <vt:lpstr>Calibri Light</vt:lpstr>
      <vt:lpstr>Linux Libertine</vt:lpstr>
      <vt:lpstr>TiemposTextRegular</vt:lpstr>
      <vt:lpstr>Wingdings</vt:lpstr>
      <vt:lpstr>Thème Office</vt:lpstr>
      <vt:lpstr>Petite blague pour commencer : </vt:lpstr>
      <vt:lpstr>Charles André Joseph Pierre Marie  De Gaulle</vt:lpstr>
      <vt:lpstr>Naissance</vt:lpstr>
      <vt:lpstr>Famille</vt:lpstr>
      <vt:lpstr>Métiers et réalisations</vt:lpstr>
      <vt:lpstr>Durant la 1ère guerre mondiale </vt:lpstr>
      <vt:lpstr>Durant la seconde guerre mondiale</vt:lpstr>
      <vt:lpstr>L’appel du 18 juin 1940  Texte de référence de la résistance française</vt:lpstr>
      <vt:lpstr>La guerre contre les nazis</vt:lpstr>
      <vt:lpstr>La guerre d’Algérie </vt:lpstr>
      <vt:lpstr>De Gaulle président </vt:lpstr>
      <vt:lpstr>Grandes réalisations</vt:lpstr>
      <vt:lpstr>Grandes réalisations (2)</vt:lpstr>
      <vt:lpstr>Attentat du Petit-Clamart </vt:lpstr>
      <vt:lpstr>Décès</vt:lpstr>
      <vt:lpstr>Mes sources :</vt:lpstr>
      <vt:lpstr>          Merci de votre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Charles de Gaulle</dc:title>
  <dc:creator>Ophta</dc:creator>
  <cp:lastModifiedBy>DONICZKA Alain</cp:lastModifiedBy>
  <cp:revision>82</cp:revision>
  <dcterms:created xsi:type="dcterms:W3CDTF">2020-12-18T18:53:25Z</dcterms:created>
  <dcterms:modified xsi:type="dcterms:W3CDTF">2021-06-30T05:24:57Z</dcterms:modified>
</cp:coreProperties>
</file>