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40" r:id="rId1"/>
  </p:sldMasterIdLst>
  <p:notesMasterIdLst>
    <p:notesMasterId r:id="rId17"/>
  </p:notesMasterIdLst>
  <p:handoutMasterIdLst>
    <p:handoutMasterId r:id="rId18"/>
  </p:handoutMasterIdLst>
  <p:sldIdLst>
    <p:sldId id="303" r:id="rId2"/>
    <p:sldId id="301" r:id="rId3"/>
    <p:sldId id="296" r:id="rId4"/>
    <p:sldId id="272" r:id="rId5"/>
    <p:sldId id="306" r:id="rId6"/>
    <p:sldId id="257" r:id="rId7"/>
    <p:sldId id="284" r:id="rId8"/>
    <p:sldId id="258" r:id="rId9"/>
    <p:sldId id="287" r:id="rId10"/>
    <p:sldId id="285" r:id="rId11"/>
    <p:sldId id="292" r:id="rId12"/>
    <p:sldId id="289" r:id="rId13"/>
    <p:sldId id="290" r:id="rId14"/>
    <p:sldId id="302" r:id="rId15"/>
    <p:sldId id="29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07" autoAdjust="0"/>
    <p:restoredTop sz="94660"/>
  </p:normalViewPr>
  <p:slideViewPr>
    <p:cSldViewPr showGuides="1">
      <p:cViewPr varScale="1">
        <p:scale>
          <a:sx n="88" d="100"/>
          <a:sy n="88" d="100"/>
        </p:scale>
        <p:origin x="942" y="3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C93E22-9039-48AC-858A-0E7A15C330FA}" type="datetimeFigureOut">
              <a:rPr lang="fr-FR" smtClean="0"/>
              <a:pPr/>
              <a:t>19/09/2024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6A4E0F-AE30-4725-A1A6-8C3F83B11833}" type="slidenum">
              <a:rPr lang="fr-FR" smtClean="0"/>
              <a:pPr/>
              <a:t>‹N°›</a:t>
            </a:fld>
            <a:endParaRPr lang="fr-FR"/>
          </a:p>
        </p:txBody>
      </p:sp>
    </p:spTree>
    <p:extLst>
      <p:ext uri="{BB962C8B-B14F-4D97-AF65-F5344CB8AC3E}">
        <p14:creationId xmlns:p14="http://schemas.microsoft.com/office/powerpoint/2010/main" val="245621313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F05A71-274F-447B-8DA7-EABA32B9690E}" type="datetimeFigureOut">
              <a:rPr lang="fr-FR" smtClean="0"/>
              <a:pPr/>
              <a:t>19/09/2024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A37EED-3105-4468-BB5E-F72E42CB3E23}" type="slidenum">
              <a:rPr lang="fr-FR" smtClean="0"/>
              <a:pPr/>
              <a:t>‹N°›</a:t>
            </a:fld>
            <a:endParaRPr lang="fr-FR"/>
          </a:p>
        </p:txBody>
      </p:sp>
    </p:spTree>
    <p:extLst>
      <p:ext uri="{BB962C8B-B14F-4D97-AF65-F5344CB8AC3E}">
        <p14:creationId xmlns:p14="http://schemas.microsoft.com/office/powerpoint/2010/main" val="31006215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410422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1292899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727717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727717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185036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E5D5760-6B70-4E96-87D9-0338D0AE36AE}" type="datetime1">
              <a:rPr lang="fr-FR" smtClean="0"/>
              <a:pPr/>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C5B9498-B1FB-432C-9EC1-9FE1735C22A4}" type="datetime1">
              <a:rPr lang="fr-FR" smtClean="0"/>
              <a:pPr/>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CF5195E-02EB-46A1-BAF4-CD87CA0A2832}" type="datetime1">
              <a:rPr lang="fr-FR" smtClean="0"/>
              <a:pPr/>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5384C22-46FE-43B3-B196-FD160292C7CE}" type="datetime1">
              <a:rPr lang="fr-FR" smtClean="0"/>
              <a:pPr/>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18B934A-980A-4CA4-B582-202324CFE2E6}" type="datetime1">
              <a:rPr lang="fr-FR" smtClean="0"/>
              <a:pPr/>
              <a:t>19/09/2024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3FAF85A-3ACE-4395-850A-D4B4305812F1}" type="datetime1">
              <a:rPr lang="fr-FR" smtClean="0"/>
              <a:pPr/>
              <a:t>19/09/2024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76C189A-DA09-472C-B5A0-0DAEED4392FE}" type="datetime1">
              <a:rPr lang="fr-FR" smtClean="0"/>
              <a:pPr/>
              <a:t>19/09/2024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33FBEAA7-03D6-4D33-90D3-B00C09D4987A}" type="datetime1">
              <a:rPr lang="fr-FR" smtClean="0"/>
              <a:pPr/>
              <a:t>19/09/2024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5D905E-46E7-4D5D-8887-495BD48D6DBF}" type="datetime1">
              <a:rPr lang="fr-FR" smtClean="0"/>
              <a:pPr/>
              <a:t>19/09/2024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C90054A-2432-4381-BB79-029F3A6B2C87}" type="datetime1">
              <a:rPr lang="fr-FR" smtClean="0"/>
              <a:pPr/>
              <a:t>19/09/2024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764CF3E-8EE0-4263-807D-796E4FD1D639}" type="datetime1">
              <a:rPr lang="fr-FR" smtClean="0"/>
              <a:pPr/>
              <a:t>19/09/2024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340E848-761E-4BC2-AE54-C7E3FF24AFA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AA7BD7-8B50-4212-94DC-8922C9457F16}" type="datetime1">
              <a:rPr lang="fr-FR" smtClean="0"/>
              <a:pPr/>
              <a:t>19/09/2024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0E848-761E-4BC2-AE54-C7E3FF24AFA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adoniczka@yahoo.free.fr" TargetMode="External"/><Relationship Id="rId4" Type="http://schemas.openxmlformats.org/officeDocument/2006/relationships/hyperlink" Target="http://adoniczka.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1afa8d87.gif"/>
          <p:cNvPicPr>
            <a:picLocks noChangeAspect="1"/>
          </p:cNvPicPr>
          <p:nvPr/>
        </p:nvPicPr>
        <p:blipFill>
          <a:blip r:embed="rId3" cstate="print"/>
          <a:stretch>
            <a:fillRect/>
          </a:stretch>
        </p:blipFill>
        <p:spPr>
          <a:xfrm>
            <a:off x="0" y="0"/>
            <a:ext cx="9144000" cy="6858000"/>
          </a:xfrm>
          <a:prstGeom prst="rect">
            <a:avLst/>
          </a:prstGeom>
        </p:spPr>
      </p:pic>
      <p:sp>
        <p:nvSpPr>
          <p:cNvPr id="114689" name="Rectangle 1"/>
          <p:cNvSpPr>
            <a:spLocks noChangeArrowheads="1"/>
          </p:cNvSpPr>
          <p:nvPr/>
        </p:nvSpPr>
        <p:spPr bwMode="auto">
          <a:xfrm rot="10800000" flipV="1">
            <a:off x="107504" y="96012"/>
            <a:ext cx="8640960" cy="5955476"/>
          </a:xfrm>
          <a:prstGeom prst="rect">
            <a:avLst/>
          </a:prstGeom>
          <a:noFill/>
          <a:ln w="57150" cmpd="sng">
            <a:noFill/>
            <a:miter lim="800000"/>
            <a:headEnd/>
            <a:tailEnd/>
          </a:ln>
          <a:effectLst/>
        </p:spPr>
        <p:txBody>
          <a:bodyPr vert="horz" wrap="square" lIns="1350537"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3200" b="0" i="0" u="sng"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fr-FR" sz="3200" u="sng" dirty="0">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fr-FR" sz="3200" u="sng" dirty="0">
              <a:latin typeface="Times New Roman" pitchFamily="18" charset="0"/>
              <a:ea typeface="Calibri" pitchFamily="34" charset="0"/>
              <a:cs typeface="Times New Roman" pitchFamily="18" charset="0"/>
            </a:endParaRPr>
          </a:p>
          <a:p>
            <a:pPr algn="ctr" fontAlgn="base">
              <a:spcBef>
                <a:spcPct val="0"/>
              </a:spcBef>
              <a:spcAft>
                <a:spcPct val="0"/>
              </a:spcAft>
            </a:pPr>
            <a:r>
              <a:rPr kumimoji="0" lang="fr-FR" sz="3200" b="0" i="0" u="sng" strike="noStrike" cap="none" normalizeH="0" baseline="0" dirty="0">
                <a:ln>
                  <a:noFill/>
                </a:ln>
                <a:effectLst/>
                <a:latin typeface="Gloucester MT Extra Condensed" pitchFamily="18" charset="0"/>
                <a:ea typeface="Calibri" pitchFamily="34" charset="0"/>
                <a:cs typeface="Times New Roman" pitchFamily="18" charset="0"/>
              </a:rPr>
              <a:t>ADRESSE DU SITE DE LA CLASSE</a:t>
            </a:r>
          </a:p>
          <a:p>
            <a:pPr lvl="0" algn="ctr" fontAlgn="base">
              <a:spcBef>
                <a:spcPct val="0"/>
              </a:spcBef>
              <a:spcAft>
                <a:spcPct val="0"/>
              </a:spcAft>
            </a:pPr>
            <a:r>
              <a:rPr lang="fr-FR" sz="3200" u="sng" dirty="0">
                <a:latin typeface="Gloucester MT Extra Condensed" pitchFamily="18" charset="0"/>
                <a:ea typeface="Calibri" pitchFamily="34" charset="0"/>
                <a:cs typeface="Times New Roman" pitchFamily="18" charset="0"/>
              </a:rPr>
              <a:t>ET MES COORDONNÉES </a:t>
            </a:r>
          </a:p>
          <a:p>
            <a:pPr algn="ctr" fontAlgn="base">
              <a:spcBef>
                <a:spcPct val="0"/>
              </a:spcBef>
              <a:spcAft>
                <a:spcPct val="0"/>
              </a:spcAft>
            </a:pPr>
            <a:endParaRPr lang="fr-FR" sz="3200" u="sng" dirty="0">
              <a:latin typeface="Gloucester MT Extra Condensed" pitchFamily="18" charset="0"/>
              <a:ea typeface="Calibri" pitchFamily="34" charset="0"/>
              <a:cs typeface="Times New Roman" pitchFamily="18" charset="0"/>
            </a:endParaRPr>
          </a:p>
          <a:p>
            <a:pPr eaLnBrk="0" fontAlgn="base" hangingPunct="0">
              <a:spcBef>
                <a:spcPct val="0"/>
              </a:spcBef>
              <a:spcAft>
                <a:spcPct val="0"/>
              </a:spcAft>
            </a:pPr>
            <a:r>
              <a:rPr lang="fr-FR" sz="3200" u="sng" dirty="0">
                <a:latin typeface="Gloucester MT Extra Condensed" pitchFamily="18" charset="0"/>
                <a:ea typeface="Calibri" pitchFamily="34" charset="0"/>
                <a:cs typeface="Times New Roman" pitchFamily="18" charset="0"/>
              </a:rPr>
              <a:t>Site de la classe : </a:t>
            </a:r>
            <a:r>
              <a:rPr lang="fr-FR" sz="3200" u="sng" dirty="0">
                <a:solidFill>
                  <a:srgbClr val="00B050"/>
                </a:solidFill>
                <a:latin typeface="Gloucester MT Extra Condensed" pitchFamily="18" charset="0"/>
                <a:ea typeface="Calibri" pitchFamily="34" charset="0"/>
                <a:cs typeface="Times New Roman" pitchFamily="18" charset="0"/>
                <a:hlinkClick r:id="rId4"/>
              </a:rPr>
              <a:t>http://</a:t>
            </a:r>
            <a:r>
              <a:rPr lang="fr-FR" sz="3200" u="sng" dirty="0">
                <a:latin typeface="Gloucester MT Extra Condensed" pitchFamily="18" charset="0"/>
                <a:ea typeface="Calibri" pitchFamily="34" charset="0"/>
                <a:cs typeface="Times New Roman" pitchFamily="18" charset="0"/>
                <a:hlinkClick r:id="rId4"/>
              </a:rPr>
              <a:t>adoniczka.com</a:t>
            </a:r>
            <a:endParaRPr lang="fr-FR" sz="3200" u="sng" dirty="0">
              <a:latin typeface="Gloucester MT Extra Condensed"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sz="3200" b="0" i="0" u="sng" strike="noStrike" cap="none" normalizeH="0" baseline="0" dirty="0">
              <a:ln>
                <a:noFill/>
              </a:ln>
              <a:solidFill>
                <a:schemeClr val="tx1"/>
              </a:solidFill>
              <a:effectLst/>
              <a:latin typeface="Gloucester MT Extra Condensed"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sz="3200" b="0" i="0" u="sng" strike="noStrike" cap="none" normalizeH="0" baseline="0" dirty="0">
                <a:ln>
                  <a:noFill/>
                </a:ln>
                <a:solidFill>
                  <a:schemeClr val="tx1"/>
                </a:solidFill>
                <a:effectLst/>
                <a:latin typeface="Gloucester MT Extra Condensed" pitchFamily="18" charset="0"/>
                <a:ea typeface="Calibri" pitchFamily="34" charset="0"/>
                <a:cs typeface="Times New Roman" pitchFamily="18" charset="0"/>
              </a:rPr>
              <a:t>Mail : </a:t>
            </a:r>
            <a:r>
              <a:rPr kumimoji="0" lang="fr-FR" sz="3200" b="0" i="0" u="sng" strike="noStrike" cap="none" normalizeH="0" baseline="0" dirty="0">
                <a:ln>
                  <a:noFill/>
                </a:ln>
                <a:solidFill>
                  <a:schemeClr val="tx1"/>
                </a:solidFill>
                <a:effectLst/>
                <a:latin typeface="Gloucester MT Extra Condensed" pitchFamily="18" charset="0"/>
                <a:ea typeface="Calibri" pitchFamily="34" charset="0"/>
                <a:cs typeface="Times New Roman" pitchFamily="18" charset="0"/>
                <a:hlinkClick r:id="rId5"/>
              </a:rPr>
              <a:t>adoniczka@yahoo.fr</a:t>
            </a:r>
            <a:endParaRPr kumimoji="0" lang="fr-FR" sz="3200" b="0" i="0" u="sng" strike="noStrike" cap="none" normalizeH="0" baseline="0" dirty="0">
              <a:ln>
                <a:noFill/>
              </a:ln>
              <a:solidFill>
                <a:schemeClr val="tx1"/>
              </a:solidFill>
              <a:effectLst/>
              <a:latin typeface="Gloucester MT Extra Condensed" pitchFamily="18" charset="0"/>
              <a:ea typeface="Calibri" pitchFamily="34"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sz="3200" b="0" i="0" u="sng" strike="noStrike" cap="none" normalizeH="0" baseline="0" dirty="0">
              <a:ln>
                <a:noFill/>
              </a:ln>
              <a:solidFill>
                <a:schemeClr val="tx1"/>
              </a:solidFill>
              <a:effectLst/>
              <a:latin typeface="Gloucester MT Extra Condensed" pitchFamily="18" charset="0"/>
              <a:ea typeface="Calibri" pitchFamily="34" charset="0"/>
              <a:cs typeface="Times New Roman" pitchFamily="18" charset="0"/>
            </a:endParaRPr>
          </a:p>
          <a:p>
            <a:pPr eaLnBrk="0" fontAlgn="base" hangingPunct="0">
              <a:spcBef>
                <a:spcPct val="0"/>
              </a:spcBef>
              <a:spcAft>
                <a:spcPct val="0"/>
              </a:spcAft>
            </a:pPr>
            <a:r>
              <a:rPr lang="fr-FR" sz="3200" u="sng" dirty="0">
                <a:latin typeface="Gloucester MT Extra Condensed" pitchFamily="18" charset="0"/>
                <a:ea typeface="Calibri" pitchFamily="34" charset="0"/>
                <a:cs typeface="Times New Roman" pitchFamily="18" charset="0"/>
              </a:rPr>
              <a:t>Téléphone : 06 31 85 78 91</a:t>
            </a:r>
            <a:endParaRPr kumimoji="0" lang="fr-FR" sz="3200" b="0" i="0" u="sng" strike="noStrike" cap="none" normalizeH="0" baseline="0" dirty="0">
              <a:ln>
                <a:noFill/>
              </a:ln>
              <a:solidFill>
                <a:schemeClr val="tx1"/>
              </a:solidFill>
              <a:effectLst/>
              <a:latin typeface="Gloucester MT Extra Condensed"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000" b="0" i="0" u="sng" strike="noStrike" cap="none" normalizeH="0" baseline="0" dirty="0">
              <a:ln>
                <a:noFill/>
              </a:ln>
              <a:solidFill>
                <a:srgbClr val="0000FF"/>
              </a:solidFill>
              <a:effectLst/>
              <a:latin typeface="Times New Roman" pitchFamily="18" charset="0"/>
              <a:ea typeface="Calibri" pitchFamily="34" charset="0"/>
              <a:cs typeface="Times New Roman" pitchFamily="18" charset="0"/>
            </a:endParaRPr>
          </a:p>
        </p:txBody>
      </p:sp>
    </p:spTree>
    <p:extLst>
      <p:ext uri="{BB962C8B-B14F-4D97-AF65-F5344CB8AC3E}">
        <p14:creationId xmlns:p14="http://schemas.microsoft.com/office/powerpoint/2010/main" val="7553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1afa8d87.gif"/>
          <p:cNvPicPr>
            <a:picLocks noGrp="1" noChangeAspect="1"/>
          </p:cNvPicPr>
          <p:nvPr>
            <p:ph idx="1"/>
          </p:nvPr>
        </p:nvPicPr>
        <p:blipFill>
          <a:blip r:embed="rId2" cstate="print"/>
          <a:stretch>
            <a:fillRect/>
          </a:stretch>
        </p:blipFill>
        <p:spPr>
          <a:xfrm>
            <a:off x="-41280" y="-26228"/>
            <a:ext cx="9185280" cy="6957391"/>
          </a:xfrm>
          <a:prstGeom prst="rect">
            <a:avLst/>
          </a:prstGeom>
        </p:spPr>
      </p:pic>
      <p:sp>
        <p:nvSpPr>
          <p:cNvPr id="4" name="Rectangle 3"/>
          <p:cNvSpPr/>
          <p:nvPr/>
        </p:nvSpPr>
        <p:spPr>
          <a:xfrm>
            <a:off x="1331640" y="1124744"/>
            <a:ext cx="7056784" cy="6247864"/>
          </a:xfrm>
          <a:prstGeom prst="rect">
            <a:avLst/>
          </a:prstGeom>
        </p:spPr>
        <p:txBody>
          <a:bodyPr wrap="square">
            <a:spAutoFit/>
          </a:bodyPr>
          <a:lstStyle/>
          <a:p>
            <a:r>
              <a:rPr lang="fr-FR" sz="4000" b="1" dirty="0">
                <a:latin typeface="Gloucester MT Extra Condensed" pitchFamily="18" charset="0"/>
              </a:rPr>
              <a:t>Correction : tout est corrigé en classe. (Dans la marge du cahier se trouve la date de la correction).</a:t>
            </a:r>
          </a:p>
          <a:p>
            <a:endParaRPr lang="fr-FR" sz="4000" b="1" dirty="0">
              <a:latin typeface="Gloucester MT Extra Condensed" pitchFamily="18" charset="0"/>
            </a:endParaRPr>
          </a:p>
          <a:p>
            <a:r>
              <a:rPr lang="fr-FR" sz="4000" b="1" dirty="0">
                <a:solidFill>
                  <a:srgbClr val="FF0000"/>
                </a:solidFill>
                <a:latin typeface="Gloucester MT Extra Condensed" pitchFamily="18" charset="0"/>
              </a:rPr>
              <a:t>Il y a également toutes les corrections des exercices et des évaluations sur le site le soir même, le lendemain ou le surlendemain.</a:t>
            </a:r>
          </a:p>
          <a:p>
            <a:endParaRPr lang="fr-FR" sz="4000" b="1" dirty="0">
              <a:solidFill>
                <a:srgbClr val="FF0000"/>
              </a:solidFill>
              <a:latin typeface="Gloucester MT Extra Condensed" pitchFamily="18" charset="0"/>
            </a:endParaRPr>
          </a:p>
          <a:p>
            <a:endParaRPr lang="fr-FR" sz="4000" b="1" dirty="0">
              <a:solidFill>
                <a:srgbClr val="FF0000"/>
              </a:solidFill>
              <a:latin typeface="Gloucester MT Extra Condensed" pitchFamily="18" charset="0"/>
            </a:endParaRPr>
          </a:p>
          <a:p>
            <a:endParaRPr lang="fr-FR" sz="4000" dirty="0">
              <a:solidFill>
                <a:srgbClr val="FF0000"/>
              </a:solidFill>
              <a:latin typeface="Gloucester MT Extra Condensed"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4" descr="1afa8d87.gif"/>
          <p:cNvPicPr>
            <a:picLocks noChangeAspect="1"/>
          </p:cNvPicPr>
          <p:nvPr/>
        </p:nvPicPr>
        <p:blipFill>
          <a:blip r:embed="rId2" cstate="print"/>
          <a:stretch>
            <a:fillRect/>
          </a:stretch>
        </p:blipFill>
        <p:spPr>
          <a:xfrm>
            <a:off x="0" y="67849"/>
            <a:ext cx="9144000" cy="6790151"/>
          </a:xfrm>
          <a:prstGeom prst="rect">
            <a:avLst/>
          </a:prstGeom>
        </p:spPr>
      </p:pic>
      <p:sp>
        <p:nvSpPr>
          <p:cNvPr id="5" name="Rectangle 4"/>
          <p:cNvSpPr/>
          <p:nvPr/>
        </p:nvSpPr>
        <p:spPr>
          <a:xfrm>
            <a:off x="611560" y="476672"/>
            <a:ext cx="8280920" cy="5078313"/>
          </a:xfrm>
          <a:prstGeom prst="rect">
            <a:avLst/>
          </a:prstGeom>
        </p:spPr>
        <p:txBody>
          <a:bodyPr wrap="square">
            <a:spAutoFit/>
          </a:bodyPr>
          <a:lstStyle/>
          <a:p>
            <a:pPr lvl="0" algn="ctr" eaLnBrk="0" fontAlgn="base" hangingPunct="0">
              <a:spcBef>
                <a:spcPct val="0"/>
              </a:spcBef>
              <a:spcAft>
                <a:spcPct val="0"/>
              </a:spcAft>
            </a:pPr>
            <a:endParaRPr lang="fr-FR" sz="3600" b="1" u="sng" dirty="0">
              <a:latin typeface="Gloucester MT Extra Condensed" pitchFamily="18" charset="0"/>
              <a:ea typeface="Times New Roman" pitchFamily="18" charset="0"/>
              <a:cs typeface="Times New Roman" pitchFamily="18" charset="0"/>
            </a:endParaRPr>
          </a:p>
          <a:p>
            <a:pPr lvl="0" algn="ctr" eaLnBrk="0" fontAlgn="base" hangingPunct="0">
              <a:spcBef>
                <a:spcPct val="0"/>
              </a:spcBef>
              <a:spcAft>
                <a:spcPct val="0"/>
              </a:spcAft>
            </a:pPr>
            <a:r>
              <a:rPr lang="fr-FR" sz="3600" b="1" u="sng" dirty="0">
                <a:latin typeface="Gloucester MT Extra Condensed" pitchFamily="18" charset="0"/>
                <a:ea typeface="Times New Roman" pitchFamily="18" charset="0"/>
                <a:cs typeface="Times New Roman" pitchFamily="18" charset="0"/>
              </a:rPr>
              <a:t>Vérification  avec notation </a:t>
            </a:r>
            <a:r>
              <a:rPr lang="fr-FR" sz="3600" b="1" dirty="0">
                <a:latin typeface="Gloucester MT Extra Condensed" pitchFamily="18" charset="0"/>
                <a:ea typeface="Times New Roman" pitchFamily="18" charset="0"/>
                <a:cs typeface="Times New Roman" pitchFamily="18" charset="0"/>
              </a:rPr>
              <a:t>:</a:t>
            </a:r>
          </a:p>
          <a:p>
            <a:pPr lvl="0" eaLnBrk="0" fontAlgn="base" hangingPunct="0">
              <a:spcBef>
                <a:spcPct val="0"/>
              </a:spcBef>
              <a:spcAft>
                <a:spcPct val="0"/>
              </a:spcAft>
              <a:buFontTx/>
              <a:buChar char="-"/>
            </a:pPr>
            <a:r>
              <a:rPr lang="fr-FR" sz="3600" b="1" dirty="0">
                <a:latin typeface="Gloucester MT Extra Condensed" pitchFamily="18" charset="0"/>
                <a:ea typeface="Times New Roman" pitchFamily="18" charset="0"/>
                <a:cs typeface="Times New Roman" pitchFamily="18" charset="0"/>
              </a:rPr>
              <a:t> Si les devoirs sont faits (cahier bleu).</a:t>
            </a:r>
          </a:p>
          <a:p>
            <a:pPr lvl="0" eaLnBrk="0" fontAlgn="base" hangingPunct="0">
              <a:spcBef>
                <a:spcPct val="0"/>
              </a:spcBef>
              <a:spcAft>
                <a:spcPct val="0"/>
              </a:spcAft>
              <a:buFontTx/>
              <a:buChar char="-"/>
            </a:pPr>
            <a:r>
              <a:rPr lang="fr-FR" sz="3600" b="1" dirty="0">
                <a:latin typeface="Gloucester MT Extra Condensed" pitchFamily="18" charset="0"/>
                <a:ea typeface="Times New Roman" pitchFamily="18" charset="0"/>
                <a:cs typeface="Times New Roman" pitchFamily="18" charset="0"/>
              </a:rPr>
              <a:t> S’il y a </a:t>
            </a:r>
            <a:r>
              <a:rPr lang="fr-FR" sz="3600" b="1" dirty="0">
                <a:solidFill>
                  <a:srgbClr val="FF0000"/>
                </a:solidFill>
                <a:latin typeface="Gloucester MT Extra Condensed" pitchFamily="18" charset="0"/>
                <a:ea typeface="Times New Roman" pitchFamily="18" charset="0"/>
                <a:cs typeface="Times New Roman" pitchFamily="18" charset="0"/>
              </a:rPr>
              <a:t>utilisation du brouillon </a:t>
            </a:r>
            <a:r>
              <a:rPr lang="fr-FR" sz="3600" b="1" u="sng" dirty="0">
                <a:solidFill>
                  <a:srgbClr val="FF0000"/>
                </a:solidFill>
                <a:latin typeface="Gloucester MT Extra Condensed" pitchFamily="18" charset="0"/>
                <a:ea typeface="Times New Roman" pitchFamily="18" charset="0"/>
                <a:cs typeface="Times New Roman" pitchFamily="18" charset="0"/>
              </a:rPr>
              <a:t>corrigé</a:t>
            </a:r>
            <a:r>
              <a:rPr lang="fr-FR" sz="3600" b="1" dirty="0">
                <a:latin typeface="Gloucester MT Extra Condensed" pitchFamily="18" charset="0"/>
                <a:ea typeface="Times New Roman" pitchFamily="18" charset="0"/>
                <a:cs typeface="Times New Roman" pitchFamily="18" charset="0"/>
              </a:rPr>
              <a:t> pour un travail expression écrit en classe.</a:t>
            </a:r>
          </a:p>
          <a:p>
            <a:pPr lvl="0" eaLnBrk="0" fontAlgn="base" hangingPunct="0">
              <a:spcBef>
                <a:spcPct val="0"/>
              </a:spcBef>
              <a:spcAft>
                <a:spcPct val="0"/>
              </a:spcAft>
            </a:pPr>
            <a:r>
              <a:rPr lang="fr-FR" sz="3600" b="1" dirty="0">
                <a:latin typeface="Gloucester MT Extra Condensed" pitchFamily="18" charset="0"/>
                <a:ea typeface="Times New Roman" pitchFamily="18" charset="0"/>
                <a:cs typeface="Times New Roman" pitchFamily="18" charset="0"/>
              </a:rPr>
              <a:t>- S’il y a une </a:t>
            </a:r>
            <a:r>
              <a:rPr lang="fr-FR" sz="3600" b="1" dirty="0">
                <a:solidFill>
                  <a:srgbClr val="FF0000"/>
                </a:solidFill>
                <a:latin typeface="Gloucester MT Extra Condensed" pitchFamily="18" charset="0"/>
                <a:ea typeface="Times New Roman" pitchFamily="18" charset="0"/>
                <a:cs typeface="Times New Roman" pitchFamily="18" charset="0"/>
              </a:rPr>
              <a:t>trace écrite  (preuve que l’apprentissage a bien était fait) </a:t>
            </a:r>
            <a:r>
              <a:rPr lang="fr-FR" sz="3600" b="1" dirty="0">
                <a:latin typeface="Gloucester MT Extra Condensed" pitchFamily="18" charset="0"/>
                <a:ea typeface="Times New Roman" pitchFamily="18" charset="0"/>
                <a:cs typeface="Times New Roman" pitchFamily="18" charset="0"/>
              </a:rPr>
              <a:t>pour apprendre une leçon.</a:t>
            </a:r>
          </a:p>
          <a:p>
            <a:pPr lvl="0" eaLnBrk="0" fontAlgn="base" hangingPunct="0">
              <a:spcBef>
                <a:spcPct val="0"/>
              </a:spcBef>
              <a:spcAft>
                <a:spcPct val="0"/>
              </a:spcAft>
              <a:buFontTx/>
              <a:buChar char="-"/>
            </a:pPr>
            <a:r>
              <a:rPr lang="fr-FR" sz="3600" b="1" dirty="0">
                <a:latin typeface="Gloucester MT Extra Condensed" pitchFamily="18" charset="0"/>
                <a:ea typeface="Times New Roman" pitchFamily="18" charset="0"/>
                <a:cs typeface="Times New Roman" pitchFamily="18" charset="0"/>
              </a:rPr>
              <a:t> Du</a:t>
            </a:r>
            <a:r>
              <a:rPr lang="fr-FR" sz="3600" b="1" dirty="0">
                <a:solidFill>
                  <a:srgbClr val="FF0000"/>
                </a:solidFill>
                <a:latin typeface="Gloucester MT Extra Condensed" pitchFamily="18" charset="0"/>
                <a:ea typeface="Times New Roman" pitchFamily="18" charset="0"/>
                <a:cs typeface="Times New Roman" pitchFamily="18" charset="0"/>
              </a:rPr>
              <a:t> soin</a:t>
            </a:r>
            <a:r>
              <a:rPr lang="fr-FR" sz="3600" b="1" dirty="0">
                <a:latin typeface="Gloucester MT Extra Condensed" pitchFamily="18" charset="0"/>
                <a:ea typeface="Times New Roman" pitchFamily="18" charset="0"/>
                <a:cs typeface="Times New Roman" pitchFamily="18" charset="0"/>
              </a:rPr>
              <a:t> du travail (en classe ou à la maison) donc peu de </a:t>
            </a:r>
            <a:r>
              <a:rPr lang="fr-FR" sz="3600" b="1" dirty="0" err="1">
                <a:latin typeface="Gloucester MT Extra Condensed" pitchFamily="18" charset="0"/>
                <a:ea typeface="Times New Roman" pitchFamily="18" charset="0"/>
                <a:cs typeface="Times New Roman" pitchFamily="18" charset="0"/>
              </a:rPr>
              <a:t>typex</a:t>
            </a:r>
            <a:r>
              <a:rPr lang="fr-FR" sz="3600" b="1" dirty="0">
                <a:latin typeface="Gloucester MT Extra Condensed" pitchFamily="18" charset="0"/>
                <a:ea typeface="Times New Roman" pitchFamily="18" charset="0"/>
                <a:cs typeface="Times New Roman" pitchFamily="18" charset="0"/>
              </a:rPr>
              <a:t> et d’effaceur sur les feuilles des classeurs bleus et rouges.</a:t>
            </a:r>
            <a:endParaRPr lang="fr-FR" sz="3600" dirty="0">
              <a:latin typeface="Gloucester MT Extra Condensed" pitchFamily="18"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4" descr="1afa8d87.gif"/>
          <p:cNvPicPr>
            <a:picLocks noGrp="1" noChangeAspect="1"/>
          </p:cNvPicPr>
          <p:nvPr>
            <p:ph idx="1"/>
          </p:nvPr>
        </p:nvPicPr>
        <p:blipFill>
          <a:blip r:embed="rId2" cstate="print"/>
          <a:stretch>
            <a:fillRect/>
          </a:stretch>
        </p:blipFill>
        <p:spPr>
          <a:xfrm>
            <a:off x="-41280" y="188640"/>
            <a:ext cx="9185280" cy="6957391"/>
          </a:xfrm>
          <a:prstGeom prst="rect">
            <a:avLst/>
          </a:prstGeom>
        </p:spPr>
      </p:pic>
      <p:sp>
        <p:nvSpPr>
          <p:cNvPr id="5" name="Rectangle 4"/>
          <p:cNvSpPr/>
          <p:nvPr/>
        </p:nvSpPr>
        <p:spPr>
          <a:xfrm>
            <a:off x="467544" y="908720"/>
            <a:ext cx="8208912" cy="4524315"/>
          </a:xfrm>
          <a:prstGeom prst="rect">
            <a:avLst/>
          </a:prstGeom>
        </p:spPr>
        <p:txBody>
          <a:bodyPr wrap="square">
            <a:spAutoFit/>
          </a:bodyPr>
          <a:lstStyle/>
          <a:p>
            <a:pPr lvl="0" algn="ctr" eaLnBrk="0" fontAlgn="base" hangingPunct="0">
              <a:spcBef>
                <a:spcPct val="0"/>
              </a:spcBef>
              <a:spcAft>
                <a:spcPct val="0"/>
              </a:spcAft>
            </a:pPr>
            <a:r>
              <a:rPr lang="fr-FR" sz="3200" b="1" u="sng" dirty="0">
                <a:latin typeface="Gloucester MT Extra Condensed" pitchFamily="18" charset="0"/>
                <a:ea typeface="Times New Roman" pitchFamily="18" charset="0"/>
                <a:cs typeface="Times New Roman" pitchFamily="18" charset="0"/>
              </a:rPr>
              <a:t>POIDS DU CARTABLE</a:t>
            </a:r>
          </a:p>
          <a:p>
            <a:pPr lvl="0" algn="ctr" eaLnBrk="0" fontAlgn="base" hangingPunct="0">
              <a:spcBef>
                <a:spcPct val="0"/>
              </a:spcBef>
              <a:spcAft>
                <a:spcPct val="0"/>
              </a:spcAft>
            </a:pPr>
            <a:endParaRPr lang="fr-FR" sz="3200" b="1" u="sng" dirty="0">
              <a:latin typeface="Gloucester MT Extra Condensed" pitchFamily="18" charset="0"/>
              <a:ea typeface="Times New Roman" pitchFamily="18" charset="0"/>
              <a:cs typeface="Times New Roman" pitchFamily="18" charset="0"/>
            </a:endParaRPr>
          </a:p>
          <a:p>
            <a:pPr lvl="0" eaLnBrk="0" fontAlgn="base" hangingPunct="0">
              <a:spcBef>
                <a:spcPct val="0"/>
              </a:spcBef>
              <a:spcAft>
                <a:spcPct val="0"/>
              </a:spcAft>
            </a:pPr>
            <a:endParaRPr lang="fr-FR" sz="3200" b="1" dirty="0">
              <a:latin typeface="Gloucester MT Extra Condensed" pitchFamily="18" charset="0"/>
              <a:cs typeface="Arial" pitchFamily="34" charset="0"/>
            </a:endParaRPr>
          </a:p>
          <a:p>
            <a:pPr eaLnBrk="0" fontAlgn="base" hangingPunct="0">
              <a:spcBef>
                <a:spcPct val="0"/>
              </a:spcBef>
              <a:spcAft>
                <a:spcPct val="0"/>
              </a:spcAft>
            </a:pPr>
            <a:r>
              <a:rPr lang="fr-FR" sz="3200" b="1" dirty="0">
                <a:latin typeface="Gloucester MT Extra Condensed" pitchFamily="18" charset="0"/>
                <a:ea typeface="Times New Roman" pitchFamily="18" charset="0"/>
                <a:cs typeface="Times New Roman" pitchFamily="18" charset="0"/>
              </a:rPr>
              <a:t>TOUTES LES PAGES DES EXERCICES DES LIVRES DE MATHS, DE FRANÇAIS ET DE GÉOGRAPHIE SONT SCANNÉES ET EN LIGNE SUR LE SITE DE LA CLASSE (CM1C), DONC VOTRE ENFANT N’A PAS BESOIN DE RAMENER LES TROIS MANUELS À LA MAISON.</a:t>
            </a:r>
          </a:p>
          <a:p>
            <a:pPr eaLnBrk="0" fontAlgn="base" hangingPunct="0">
              <a:spcBef>
                <a:spcPct val="0"/>
              </a:spcBef>
              <a:spcAft>
                <a:spcPct val="0"/>
              </a:spcAft>
            </a:pPr>
            <a:endParaRPr lang="fr-FR" sz="3200" b="1" u="sng" dirty="0">
              <a:latin typeface="Gloucester MT Extra Condensed" pitchFamily="18" charset="0"/>
              <a:ea typeface="Times New Roman" pitchFamily="18" charset="0"/>
              <a:cs typeface="Times New Roman" pitchFamily="18" charset="0"/>
            </a:endParaRPr>
          </a:p>
          <a:p>
            <a:pPr lvl="0" eaLnBrk="0" fontAlgn="base" hangingPunct="0">
              <a:spcBef>
                <a:spcPct val="0"/>
              </a:spcBef>
              <a:spcAft>
                <a:spcPct val="0"/>
              </a:spcAft>
            </a:pPr>
            <a:endParaRPr lang="fr-FR" sz="3200" dirty="0">
              <a:latin typeface="Gloucester MT Extra Condensed" pitchFamily="18"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4" descr="1afa8d87.gif"/>
          <p:cNvPicPr>
            <a:picLocks noChangeAspect="1"/>
          </p:cNvPicPr>
          <p:nvPr/>
        </p:nvPicPr>
        <p:blipFill>
          <a:blip r:embed="rId2" cstate="print"/>
          <a:stretch>
            <a:fillRect/>
          </a:stretch>
        </p:blipFill>
        <p:spPr>
          <a:xfrm>
            <a:off x="108012" y="44624"/>
            <a:ext cx="9144000" cy="7029400"/>
          </a:xfrm>
          <a:prstGeom prst="rect">
            <a:avLst/>
          </a:prstGeom>
        </p:spPr>
      </p:pic>
      <p:sp>
        <p:nvSpPr>
          <p:cNvPr id="5" name="Rectangle 4"/>
          <p:cNvSpPr/>
          <p:nvPr/>
        </p:nvSpPr>
        <p:spPr>
          <a:xfrm>
            <a:off x="611560" y="908720"/>
            <a:ext cx="8424936" cy="4154984"/>
          </a:xfrm>
          <a:prstGeom prst="rect">
            <a:avLst/>
          </a:prstGeom>
        </p:spPr>
        <p:txBody>
          <a:bodyPr wrap="square">
            <a:spAutoFit/>
          </a:bodyPr>
          <a:lstStyle/>
          <a:p>
            <a:pPr lvl="0" algn="ctr" eaLnBrk="0" fontAlgn="base" hangingPunct="0">
              <a:spcBef>
                <a:spcPct val="0"/>
              </a:spcBef>
              <a:spcAft>
                <a:spcPct val="0"/>
              </a:spcAft>
            </a:pPr>
            <a:r>
              <a:rPr lang="fr-FR" sz="5400" b="1" u="sng" dirty="0">
                <a:latin typeface="Times New Roman" pitchFamily="18" charset="0"/>
                <a:ea typeface="Times New Roman" pitchFamily="18" charset="0"/>
                <a:cs typeface="Times New Roman" pitchFamily="18" charset="0"/>
              </a:rPr>
              <a:t>EPS</a:t>
            </a:r>
            <a:r>
              <a:rPr lang="fr-FR" b="1" dirty="0">
                <a:latin typeface="Times New Roman" pitchFamily="18" charset="0"/>
                <a:ea typeface="Times New Roman" pitchFamily="18" charset="0"/>
                <a:cs typeface="Times New Roman" pitchFamily="18" charset="0"/>
              </a:rPr>
              <a:t> </a:t>
            </a:r>
          </a:p>
          <a:p>
            <a:pPr lvl="0" algn="ctr" eaLnBrk="0" fontAlgn="base" hangingPunct="0">
              <a:spcBef>
                <a:spcPct val="0"/>
              </a:spcBef>
              <a:spcAft>
                <a:spcPct val="0"/>
              </a:spcAft>
            </a:pPr>
            <a:endParaRPr lang="fr-FR" b="1" dirty="0">
              <a:latin typeface="Times New Roman" pitchFamily="18" charset="0"/>
              <a:ea typeface="Times New Roman" pitchFamily="18" charset="0"/>
              <a:cs typeface="Times New Roman" pitchFamily="18" charset="0"/>
            </a:endParaRPr>
          </a:p>
          <a:p>
            <a:pPr eaLnBrk="0" fontAlgn="base" hangingPunct="0">
              <a:spcBef>
                <a:spcPct val="0"/>
              </a:spcBef>
              <a:spcAft>
                <a:spcPct val="0"/>
              </a:spcAft>
            </a:pPr>
            <a:r>
              <a:rPr lang="fr-FR" sz="3200" b="1" dirty="0">
                <a:latin typeface="Gloucester MT Extra Condensed" pitchFamily="18" charset="0"/>
                <a:ea typeface="Times New Roman" pitchFamily="18" charset="0"/>
                <a:cs typeface="Times New Roman" pitchFamily="18" charset="0"/>
              </a:rPr>
              <a:t>-  Vendredi  4 octobre : Olympiades de la solidarité (course au parc du </a:t>
            </a:r>
            <a:r>
              <a:rPr lang="fr-FR" sz="3200" b="1" dirty="0" err="1">
                <a:latin typeface="Gloucester MT Extra Condensed" pitchFamily="18" charset="0"/>
                <a:ea typeface="Times New Roman" pitchFamily="18" charset="0"/>
                <a:cs typeface="Times New Roman" pitchFamily="18" charset="0"/>
              </a:rPr>
              <a:t>Heiritz</a:t>
            </a:r>
            <a:r>
              <a:rPr lang="fr-FR" sz="3200" b="1" dirty="0">
                <a:latin typeface="Gloucester MT Extra Condensed" pitchFamily="18" charset="0"/>
                <a:ea typeface="Times New Roman" pitchFamily="18" charset="0"/>
                <a:cs typeface="Times New Roman" pitchFamily="18" charset="0"/>
              </a:rPr>
              <a:t> : (besoin de parents accompagnateurs)</a:t>
            </a:r>
          </a:p>
          <a:p>
            <a:pPr eaLnBrk="0" fontAlgn="base" hangingPunct="0">
              <a:spcBef>
                <a:spcPct val="0"/>
              </a:spcBef>
              <a:spcAft>
                <a:spcPct val="0"/>
              </a:spcAft>
            </a:pPr>
            <a:r>
              <a:rPr lang="fr-FR" sz="3200" b="1" dirty="0">
                <a:latin typeface="Gloucester MT Extra Condensed" pitchFamily="18" charset="0"/>
                <a:ea typeface="Times New Roman" pitchFamily="18" charset="0"/>
                <a:cs typeface="Times New Roman" pitchFamily="18" charset="0"/>
              </a:rPr>
              <a:t>-  HIP HOP (période 2) </a:t>
            </a:r>
          </a:p>
          <a:p>
            <a:pPr lvl="0" eaLnBrk="0" fontAlgn="base" hangingPunct="0">
              <a:spcBef>
                <a:spcPct val="0"/>
              </a:spcBef>
              <a:spcAft>
                <a:spcPct val="0"/>
              </a:spcAft>
            </a:pPr>
            <a:r>
              <a:rPr lang="fr-FR" sz="3200" b="1" dirty="0">
                <a:latin typeface="Gloucester MT Extra Condensed" pitchFamily="18" charset="0"/>
                <a:ea typeface="Times New Roman" pitchFamily="18" charset="0"/>
                <a:cs typeface="Times New Roman" pitchFamily="18" charset="0"/>
              </a:rPr>
              <a:t>-  AVIRON (période 5) (besoin de parents accompagnateurs)</a:t>
            </a:r>
          </a:p>
          <a:p>
            <a:pPr eaLnBrk="0" fontAlgn="base" hangingPunct="0">
              <a:spcBef>
                <a:spcPct val="0"/>
              </a:spcBef>
              <a:spcAft>
                <a:spcPct val="0"/>
              </a:spcAft>
              <a:buFontTx/>
              <a:buChar char="-"/>
            </a:pPr>
            <a:r>
              <a:rPr lang="fr-FR" sz="3200" b="1" dirty="0">
                <a:latin typeface="Gloucester MT Extra Condensed" pitchFamily="18" charset="0"/>
                <a:ea typeface="Times New Roman" pitchFamily="18" charset="0"/>
                <a:cs typeface="Times New Roman" pitchFamily="18" charset="0"/>
              </a:rPr>
              <a:t>  Biathlon (RAMEUR, ARBALETE) (période 3) (besoin de parents accompagnateurs)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81392D-815E-4093-A78C-104980D5E51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35B5FE6-23DE-4064-BAA1-C3DA5ECAB110}"/>
              </a:ext>
            </a:extLst>
          </p:cNvPr>
          <p:cNvSpPr>
            <a:spLocks noGrp="1"/>
          </p:cNvSpPr>
          <p:nvPr>
            <p:ph idx="1"/>
          </p:nvPr>
        </p:nvSpPr>
        <p:spPr/>
        <p:txBody>
          <a:bodyPr/>
          <a:lstStyle/>
          <a:p>
            <a:endParaRPr lang="fr-FR"/>
          </a:p>
        </p:txBody>
      </p:sp>
      <p:pic>
        <p:nvPicPr>
          <p:cNvPr id="4" name="Espace réservé du contenu 4" descr="1afa8d87.gif">
            <a:extLst>
              <a:ext uri="{FF2B5EF4-FFF2-40B4-BE49-F238E27FC236}">
                <a16:creationId xmlns:a16="http://schemas.microsoft.com/office/drawing/2014/main" id="{5119CDAD-8472-483D-A84E-F8760F0519EF}"/>
              </a:ext>
            </a:extLst>
          </p:cNvPr>
          <p:cNvPicPr>
            <a:picLocks noChangeAspect="1"/>
          </p:cNvPicPr>
          <p:nvPr/>
        </p:nvPicPr>
        <p:blipFill>
          <a:blip r:embed="rId2" cstate="print"/>
          <a:stretch>
            <a:fillRect/>
          </a:stretch>
        </p:blipFill>
        <p:spPr>
          <a:xfrm>
            <a:off x="-158854" y="56913"/>
            <a:ext cx="9144000" cy="7029400"/>
          </a:xfrm>
          <a:prstGeom prst="rect">
            <a:avLst/>
          </a:prstGeom>
        </p:spPr>
      </p:pic>
      <p:sp>
        <p:nvSpPr>
          <p:cNvPr id="6" name="Rectangle 5">
            <a:extLst>
              <a:ext uri="{FF2B5EF4-FFF2-40B4-BE49-F238E27FC236}">
                <a16:creationId xmlns:a16="http://schemas.microsoft.com/office/drawing/2014/main" id="{DBB9D05C-31B3-4A14-B3CF-93383E023C46}"/>
              </a:ext>
            </a:extLst>
          </p:cNvPr>
          <p:cNvSpPr/>
          <p:nvPr/>
        </p:nvSpPr>
        <p:spPr>
          <a:xfrm>
            <a:off x="457200" y="1556792"/>
            <a:ext cx="8003232" cy="3662541"/>
          </a:xfrm>
          <a:prstGeom prst="rect">
            <a:avLst/>
          </a:prstGeom>
        </p:spPr>
        <p:txBody>
          <a:bodyPr wrap="square">
            <a:spAutoFit/>
          </a:bodyPr>
          <a:lstStyle/>
          <a:p>
            <a:pPr lvl="0" algn="ctr" eaLnBrk="0" fontAlgn="base" hangingPunct="0">
              <a:spcBef>
                <a:spcPct val="0"/>
              </a:spcBef>
              <a:spcAft>
                <a:spcPct val="0"/>
              </a:spcAft>
            </a:pPr>
            <a:r>
              <a:rPr lang="fr-FR" sz="4000" b="1" u="sng" dirty="0">
                <a:latin typeface="Gloucester MT Extra Condensed" pitchFamily="18" charset="0"/>
                <a:ea typeface="Times New Roman" pitchFamily="18" charset="0"/>
                <a:cs typeface="Times New Roman" pitchFamily="18" charset="0"/>
              </a:rPr>
              <a:t>SORTIES</a:t>
            </a:r>
          </a:p>
          <a:p>
            <a:pPr lvl="0" eaLnBrk="0" fontAlgn="base" hangingPunct="0">
              <a:spcBef>
                <a:spcPct val="0"/>
              </a:spcBef>
              <a:spcAft>
                <a:spcPct val="0"/>
              </a:spcAft>
            </a:pPr>
            <a:endParaRPr lang="fr-FR" sz="3200" b="1" dirty="0">
              <a:latin typeface="Gloucester MT Extra Condensed" pitchFamily="18" charset="0"/>
              <a:cs typeface="Arial" pitchFamily="34" charset="0"/>
            </a:endParaRPr>
          </a:p>
          <a:p>
            <a:pPr eaLnBrk="0" fontAlgn="base" hangingPunct="0">
              <a:spcBef>
                <a:spcPct val="0"/>
              </a:spcBef>
              <a:spcAft>
                <a:spcPct val="0"/>
              </a:spcAft>
            </a:pPr>
            <a:r>
              <a:rPr lang="fr-FR" sz="3200" b="1" i="0" u="none" strike="noStrike" dirty="0">
                <a:effectLst/>
                <a:latin typeface="Gloucester MT Extra Condensed" panose="02030808020601010101" pitchFamily="18" charset="0"/>
              </a:rPr>
              <a:t>Vendredi 11 octobre : Visite du </a:t>
            </a:r>
            <a:r>
              <a:rPr lang="fr-FR" sz="3200" b="1" i="0" u="none" strike="noStrike">
                <a:effectLst/>
                <a:latin typeface="Gloucester MT Extra Condensed" panose="02030808020601010101" pitchFamily="18" charset="0"/>
              </a:rPr>
              <a:t>musée judéo-alsacien </a:t>
            </a:r>
            <a:r>
              <a:rPr lang="fr-FR" sz="3200" b="1" i="0" u="none" strike="noStrike" dirty="0">
                <a:effectLst/>
                <a:latin typeface="Gloucester MT Extra Condensed" panose="02030808020601010101" pitchFamily="18" charset="0"/>
              </a:rPr>
              <a:t>de Bouxwiller</a:t>
            </a:r>
            <a:r>
              <a:rPr lang="fr-FR" sz="3200" b="1" i="0" u="none" strike="noStrike">
                <a:effectLst/>
                <a:latin typeface="Gloucester MT Extra Condensed" panose="02030808020601010101" pitchFamily="18" charset="0"/>
              </a:rPr>
              <a:t>+ Synagogue </a:t>
            </a:r>
            <a:r>
              <a:rPr lang="fr-FR" sz="3200" b="1" i="0" u="none" strike="noStrike" dirty="0">
                <a:effectLst/>
                <a:latin typeface="Gloucester MT Extra Condensed" panose="02030808020601010101" pitchFamily="18" charset="0"/>
              </a:rPr>
              <a:t>de Pfaffenhoffen avec </a:t>
            </a:r>
            <a:r>
              <a:rPr lang="fr-FR" sz="3200" b="1" dirty="0">
                <a:latin typeface="Gloucester MT Extra Condensed" panose="02030808020601010101" pitchFamily="18" charset="0"/>
              </a:rPr>
              <a:t>les CM1b</a:t>
            </a:r>
            <a:endParaRPr lang="fr-FR" sz="3200" b="1" dirty="0">
              <a:latin typeface="Gloucester MT Extra Condensed" pitchFamily="18" charset="0"/>
              <a:ea typeface="Times New Roman" pitchFamily="18" charset="0"/>
              <a:cs typeface="Times New Roman" pitchFamily="18" charset="0"/>
            </a:endParaRPr>
          </a:p>
          <a:p>
            <a:pPr eaLnBrk="0" fontAlgn="base" hangingPunct="0">
              <a:spcBef>
                <a:spcPct val="0"/>
              </a:spcBef>
              <a:spcAft>
                <a:spcPct val="0"/>
              </a:spcAft>
            </a:pPr>
            <a:r>
              <a:rPr lang="fr-FR" sz="3200" b="1" dirty="0">
                <a:latin typeface="Gloucester MT Extra Condensed" pitchFamily="18" charset="0"/>
                <a:ea typeface="Times New Roman" pitchFamily="18" charset="0"/>
                <a:cs typeface="Times New Roman" pitchFamily="18" charset="0"/>
              </a:rPr>
              <a:t>Vendredi13 décembre : MEISENTHAL/ LALIQUE  (CM1a et CM1c)</a:t>
            </a:r>
          </a:p>
          <a:p>
            <a:pPr eaLnBrk="0" fontAlgn="base" hangingPunct="0">
              <a:spcBef>
                <a:spcPct val="0"/>
              </a:spcBef>
              <a:spcAft>
                <a:spcPct val="0"/>
              </a:spcAft>
            </a:pPr>
            <a:endParaRPr lang="fr-FR" sz="3200" b="1" u="sng" dirty="0">
              <a:latin typeface="Gloucester MT Extra Condensed" pitchFamily="18" charset="0"/>
              <a:ea typeface="Times New Roman" pitchFamily="18" charset="0"/>
              <a:cs typeface="Times New Roman" pitchFamily="18" charset="0"/>
            </a:endParaRPr>
          </a:p>
          <a:p>
            <a:pPr lvl="0" eaLnBrk="0" fontAlgn="base" hangingPunct="0">
              <a:spcBef>
                <a:spcPct val="0"/>
              </a:spcBef>
              <a:spcAft>
                <a:spcPct val="0"/>
              </a:spcAft>
            </a:pPr>
            <a:endParaRPr lang="fr-FR" sz="3200" dirty="0">
              <a:latin typeface="Gloucester MT Extra Condensed" pitchFamily="18" charset="0"/>
              <a:cs typeface="Arial" pitchFamily="34" charset="0"/>
            </a:endParaRPr>
          </a:p>
        </p:txBody>
      </p:sp>
    </p:spTree>
    <p:extLst>
      <p:ext uri="{BB962C8B-B14F-4D97-AF65-F5344CB8AC3E}">
        <p14:creationId xmlns:p14="http://schemas.microsoft.com/office/powerpoint/2010/main" val="456619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4" descr="1afa8d87.gif"/>
          <p:cNvPicPr>
            <a:picLocks noChangeAspect="1"/>
          </p:cNvPicPr>
          <p:nvPr/>
        </p:nvPicPr>
        <p:blipFill>
          <a:blip r:embed="rId2" cstate="print"/>
          <a:stretch>
            <a:fillRect/>
          </a:stretch>
        </p:blipFill>
        <p:spPr>
          <a:xfrm>
            <a:off x="-36512" y="0"/>
            <a:ext cx="9144000" cy="6946757"/>
          </a:xfrm>
          <a:prstGeom prst="rect">
            <a:avLst/>
          </a:prstGeom>
        </p:spPr>
      </p:pic>
      <p:sp>
        <p:nvSpPr>
          <p:cNvPr id="6" name="Rectangle 5"/>
          <p:cNvSpPr/>
          <p:nvPr/>
        </p:nvSpPr>
        <p:spPr>
          <a:xfrm>
            <a:off x="539552" y="1124744"/>
            <a:ext cx="8064896" cy="4462760"/>
          </a:xfrm>
          <a:prstGeom prst="rect">
            <a:avLst/>
          </a:prstGeom>
        </p:spPr>
        <p:txBody>
          <a:bodyPr wrap="square">
            <a:spAutoFit/>
          </a:bodyPr>
          <a:lstStyle/>
          <a:p>
            <a:pPr lvl="0" algn="ctr" eaLnBrk="0" fontAlgn="base" hangingPunct="0">
              <a:spcBef>
                <a:spcPct val="0"/>
              </a:spcBef>
              <a:spcAft>
                <a:spcPct val="0"/>
              </a:spcAft>
            </a:pPr>
            <a:r>
              <a:rPr lang="fr-FR" sz="3600" b="1" dirty="0">
                <a:latin typeface="Gloucester MT Extra Condensed" pitchFamily="18" charset="0"/>
                <a:ea typeface="Times New Roman" pitchFamily="18" charset="0"/>
                <a:cs typeface="Times New Roman" pitchFamily="18" charset="0"/>
              </a:rPr>
              <a:t>Classe transplantée à Merlimont-plage </a:t>
            </a:r>
            <a:r>
              <a:rPr lang="fr-FR" sz="3600" b="1" dirty="0"/>
              <a:t>: 17 au 21 mars</a:t>
            </a:r>
          </a:p>
          <a:p>
            <a:r>
              <a:rPr lang="fr-FR" sz="3600" dirty="0"/>
              <a:t>    </a:t>
            </a:r>
          </a:p>
          <a:p>
            <a:r>
              <a:rPr lang="fr-FR" sz="3600" dirty="0"/>
              <a:t>    1</a:t>
            </a:r>
            <a:r>
              <a:rPr lang="fr-FR" sz="3600" b="1" baseline="30000" dirty="0"/>
              <a:t>er</a:t>
            </a:r>
            <a:r>
              <a:rPr lang="fr-FR" sz="3600" dirty="0"/>
              <a:t> trimestre : 150 €</a:t>
            </a:r>
          </a:p>
          <a:p>
            <a:r>
              <a:rPr lang="fr-FR" sz="3600" dirty="0"/>
              <a:t>    2</a:t>
            </a:r>
            <a:r>
              <a:rPr lang="fr-FR" sz="3600" baseline="30000" dirty="0">
                <a:effectLst>
                  <a:outerShdw blurRad="38100" dist="38100" dir="2700000" algn="tl">
                    <a:srgbClr val="000000">
                      <a:alpha val="43137"/>
                    </a:srgbClr>
                  </a:outerShdw>
                </a:effectLst>
              </a:rPr>
              <a:t>ème</a:t>
            </a:r>
            <a:r>
              <a:rPr lang="fr-FR" sz="3600" dirty="0"/>
              <a:t> trimestre : 100 €</a:t>
            </a:r>
          </a:p>
          <a:p>
            <a:r>
              <a:rPr lang="fr-FR" sz="3600" dirty="0"/>
              <a:t>    3</a:t>
            </a:r>
            <a:r>
              <a:rPr lang="fr-FR" sz="3600" b="1" baseline="30000" dirty="0"/>
              <a:t>ème</a:t>
            </a:r>
            <a:r>
              <a:rPr lang="fr-FR" sz="3600" dirty="0"/>
              <a:t> trimestre : environ 100 €</a:t>
            </a:r>
          </a:p>
          <a:p>
            <a:pPr lvl="0" algn="ctr" eaLnBrk="0" fontAlgn="base" hangingPunct="0">
              <a:spcBef>
                <a:spcPct val="0"/>
              </a:spcBef>
              <a:spcAft>
                <a:spcPct val="0"/>
              </a:spcAft>
            </a:pPr>
            <a:endParaRPr lang="fr-FR" sz="3600" b="1" dirty="0">
              <a:latin typeface="Gloucester MT Extra Condensed" pitchFamily="18" charset="0"/>
              <a:ea typeface="Times New Roman" pitchFamily="18" charset="0"/>
              <a:cs typeface="Times New Roman" pitchFamily="18" charset="0"/>
            </a:endParaRPr>
          </a:p>
          <a:p>
            <a:pPr lvl="0" algn="ctr" eaLnBrk="0" fontAlgn="base" hangingPunct="0">
              <a:spcBef>
                <a:spcPct val="0"/>
              </a:spcBef>
              <a:spcAft>
                <a:spcPct val="0"/>
              </a:spcAft>
            </a:pPr>
            <a:endParaRPr lang="fr-FR" sz="800" b="1" dirty="0">
              <a:latin typeface="Gloucester MT Extra Condensed" pitchFamily="18" charset="0"/>
              <a:cs typeface="Times New Roman" pitchFamily="18" charset="0"/>
            </a:endParaRPr>
          </a:p>
          <a:p>
            <a:pPr lvl="0" eaLnBrk="0" fontAlgn="base" hangingPunct="0">
              <a:spcBef>
                <a:spcPct val="0"/>
              </a:spcBef>
              <a:spcAft>
                <a:spcPct val="0"/>
              </a:spcAft>
            </a:pPr>
            <a:r>
              <a:rPr lang="fr-FR" sz="3600" b="1" dirty="0">
                <a:latin typeface="Gloucester MT Extra Condensed" pitchFamily="18" charset="0"/>
                <a:cs typeface="Times New Roman" pitchFamily="18" charset="0"/>
              </a:rPr>
              <a:t>-</a:t>
            </a:r>
            <a:endParaRPr lang="fr-FR" sz="3600" dirty="0">
              <a:latin typeface="Gloucester MT Extra Condensed" pitchFamily="18" charset="0"/>
              <a:cs typeface="Arial" pitchFamily="34" charset="0"/>
            </a:endParaRPr>
          </a:p>
          <a:p>
            <a:pPr lvl="0" eaLnBrk="0" fontAlgn="base" hangingPunct="0">
              <a:spcBef>
                <a:spcPct val="0"/>
              </a:spcBef>
              <a:spcAft>
                <a:spcPct val="0"/>
              </a:spcAft>
            </a:pPr>
            <a:endParaRPr lang="fr-FR" sz="24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1afa8d87.gif"/>
          <p:cNvPicPr>
            <a:picLocks noChangeAspect="1"/>
          </p:cNvPicPr>
          <p:nvPr/>
        </p:nvPicPr>
        <p:blipFill>
          <a:blip r:embed="rId3" cstate="print"/>
          <a:stretch>
            <a:fillRect/>
          </a:stretch>
        </p:blipFill>
        <p:spPr>
          <a:xfrm>
            <a:off x="-324544" y="23100"/>
            <a:ext cx="9144000" cy="6858000"/>
          </a:xfrm>
          <a:prstGeom prst="rect">
            <a:avLst/>
          </a:prstGeom>
        </p:spPr>
      </p:pic>
      <p:sp>
        <p:nvSpPr>
          <p:cNvPr id="114689" name="Rectangle 1"/>
          <p:cNvSpPr>
            <a:spLocks noChangeArrowheads="1"/>
          </p:cNvSpPr>
          <p:nvPr/>
        </p:nvSpPr>
        <p:spPr bwMode="auto">
          <a:xfrm rot="10800000" flipV="1">
            <a:off x="467544" y="578877"/>
            <a:ext cx="8568952" cy="4478149"/>
          </a:xfrm>
          <a:prstGeom prst="rect">
            <a:avLst/>
          </a:prstGeom>
          <a:noFill/>
          <a:ln w="57150" cmpd="sng">
            <a:noFill/>
            <a:miter lim="800000"/>
            <a:headEnd/>
            <a:tailEnd/>
          </a:ln>
          <a:effectLst/>
        </p:spPr>
        <p:txBody>
          <a:bodyPr vert="horz" wrap="square" lIns="1350537" tIns="45720" rIns="91440" bIns="45720" numCol="1" anchor="ctr" anchorCtr="0" compatLnSpc="1">
            <a:prstTxWarp prst="textNoShape">
              <a:avLst/>
            </a:prstTxWarp>
            <a:spAutoFit/>
          </a:bodyPr>
          <a:lstStyle/>
          <a:p>
            <a:endParaRPr lang="fr-FR" sz="3200" b="1" dirty="0">
              <a:latin typeface="Times New Roman" panose="02020603050405020304" pitchFamily="18" charset="0"/>
              <a:cs typeface="Times New Roman" panose="02020603050405020304" pitchFamily="18" charset="0"/>
            </a:endParaRPr>
          </a:p>
          <a:p>
            <a:endParaRPr lang="fr-FR" sz="3200" b="1" dirty="0">
              <a:latin typeface="Times New Roman" panose="02020603050405020304" pitchFamily="18" charset="0"/>
              <a:cs typeface="Times New Roman" panose="02020603050405020304" pitchFamily="18" charset="0"/>
            </a:endParaRPr>
          </a:p>
          <a:p>
            <a:r>
              <a:rPr lang="fr-FR" sz="3200" b="1" dirty="0">
                <a:latin typeface="Times New Roman" panose="02020603050405020304" pitchFamily="18" charset="0"/>
                <a:cs typeface="Times New Roman" panose="02020603050405020304" pitchFamily="18" charset="0"/>
              </a:rPr>
              <a:t>Les conseils d’école auront lieu</a:t>
            </a:r>
            <a:r>
              <a:rPr lang="fr-FR" sz="3200" dirty="0">
                <a:latin typeface="Times New Roman" panose="02020603050405020304" pitchFamily="18" charset="0"/>
                <a:cs typeface="Times New Roman" panose="02020603050405020304" pitchFamily="18" charset="0"/>
              </a:rPr>
              <a:t> :</a:t>
            </a:r>
          </a:p>
          <a:p>
            <a:r>
              <a:rPr lang="fr-FR" sz="3200" dirty="0">
                <a:latin typeface="Times New Roman" panose="02020603050405020304" pitchFamily="18" charset="0"/>
                <a:cs typeface="Times New Roman" panose="02020603050405020304" pitchFamily="18" charset="0"/>
              </a:rPr>
              <a:t>-          Mardi 28 janvier à 18h30</a:t>
            </a:r>
          </a:p>
          <a:p>
            <a:r>
              <a:rPr lang="fr-FR" sz="3200" dirty="0">
                <a:latin typeface="Times New Roman" panose="02020603050405020304" pitchFamily="18" charset="0"/>
                <a:cs typeface="Times New Roman" panose="02020603050405020304" pitchFamily="18" charset="0"/>
              </a:rPr>
              <a:t>-          Mardi 24 juin à 18h30</a:t>
            </a:r>
          </a:p>
          <a:p>
            <a:endParaRPr lang="fr-FR" sz="3200" b="1" dirty="0">
              <a:latin typeface="Times New Roman" panose="02020603050405020304" pitchFamily="18" charset="0"/>
              <a:cs typeface="Times New Roman" panose="02020603050405020304" pitchFamily="18" charset="0"/>
            </a:endParaRPr>
          </a:p>
          <a:p>
            <a:endParaRPr lang="fr-FR" sz="3200" b="1" dirty="0">
              <a:latin typeface="Times New Roman" panose="02020603050405020304" pitchFamily="18" charset="0"/>
              <a:cs typeface="Times New Roman" panose="02020603050405020304" pitchFamily="18" charset="0"/>
            </a:endParaRPr>
          </a:p>
          <a:p>
            <a:pPr algn="ctr" fontAlgn="base">
              <a:spcBef>
                <a:spcPct val="0"/>
              </a:spcBef>
              <a:spcAft>
                <a:spcPct val="0"/>
              </a:spcAft>
            </a:pPr>
            <a:endParaRPr lang="fr-FR" sz="3200" u="sng" dirty="0">
              <a:latin typeface="Gloucester MT Extra Condensed"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000" b="0" i="0" u="sng" strike="noStrike" cap="none" normalizeH="0" baseline="0" dirty="0">
              <a:ln>
                <a:noFill/>
              </a:ln>
              <a:solidFill>
                <a:srgbClr val="0000FF"/>
              </a:solidFill>
              <a:effectLst/>
              <a:latin typeface="Times New Roman" pitchFamily="18" charset="0"/>
              <a:ea typeface="Calibri" pitchFamily="34" charset="0"/>
              <a:cs typeface="Times New Roman" pitchFamily="18" charset="0"/>
            </a:endParaRPr>
          </a:p>
        </p:txBody>
      </p:sp>
    </p:spTree>
    <p:extLst>
      <p:ext uri="{BB962C8B-B14F-4D97-AF65-F5344CB8AC3E}">
        <p14:creationId xmlns:p14="http://schemas.microsoft.com/office/powerpoint/2010/main" val="3192216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1afa8d87.gif"/>
          <p:cNvPicPr>
            <a:picLocks noChangeAspect="1"/>
          </p:cNvPicPr>
          <p:nvPr/>
        </p:nvPicPr>
        <p:blipFill>
          <a:blip r:embed="rId3" cstate="print"/>
          <a:stretch>
            <a:fillRect/>
          </a:stretch>
        </p:blipFill>
        <p:spPr>
          <a:xfrm>
            <a:off x="0" y="0"/>
            <a:ext cx="9144000" cy="6858000"/>
          </a:xfrm>
          <a:prstGeom prst="rect">
            <a:avLst/>
          </a:prstGeom>
        </p:spPr>
      </p:pic>
      <p:sp>
        <p:nvSpPr>
          <p:cNvPr id="114689" name="Rectangle 1"/>
          <p:cNvSpPr>
            <a:spLocks noChangeArrowheads="1"/>
          </p:cNvSpPr>
          <p:nvPr/>
        </p:nvSpPr>
        <p:spPr bwMode="auto">
          <a:xfrm rot="10800000" flipV="1">
            <a:off x="-612576" y="1292660"/>
            <a:ext cx="9505056" cy="5339923"/>
          </a:xfrm>
          <a:prstGeom prst="rect">
            <a:avLst/>
          </a:prstGeom>
          <a:noFill/>
          <a:ln w="57150" cmpd="sng">
            <a:noFill/>
            <a:miter lim="800000"/>
            <a:headEnd/>
            <a:tailEnd/>
          </a:ln>
          <a:effectLst/>
        </p:spPr>
        <p:txBody>
          <a:bodyPr vert="horz" wrap="square" lIns="1350537" tIns="45720" rIns="91440" bIns="45720" numCol="1" anchor="ctr" anchorCtr="0" compatLnSpc="1">
            <a:prstTxWarp prst="textNoShape">
              <a:avLst/>
            </a:prstTxWarp>
            <a:spAutoFit/>
          </a:bodyPr>
          <a:lstStyle/>
          <a:p>
            <a:pPr algn="ctr" fontAlgn="base">
              <a:spcBef>
                <a:spcPct val="0"/>
              </a:spcBef>
              <a:spcAft>
                <a:spcPct val="0"/>
              </a:spcAft>
            </a:pPr>
            <a:r>
              <a:rPr lang="fr-FR" sz="3200" u="sng" dirty="0">
                <a:solidFill>
                  <a:prstClr val="black"/>
                </a:solidFill>
                <a:latin typeface="Gloucester MT Extra Condensed" pitchFamily="18" charset="0"/>
                <a:ea typeface="Calibri" pitchFamily="34" charset="0"/>
                <a:cs typeface="Times New Roman" pitchFamily="18" charset="0"/>
              </a:rPr>
              <a:t>RAPPEL</a:t>
            </a:r>
          </a:p>
          <a:p>
            <a:pPr eaLnBrk="0" fontAlgn="base" hangingPunct="0">
              <a:spcBef>
                <a:spcPct val="0"/>
              </a:spcBef>
              <a:spcAft>
                <a:spcPct val="0"/>
              </a:spcAft>
            </a:pPr>
            <a:r>
              <a:rPr lang="fr-FR" sz="3200" dirty="0">
                <a:solidFill>
                  <a:prstClr val="black"/>
                </a:solidFill>
                <a:latin typeface="Gloucester MT Extra Condensed" pitchFamily="18" charset="0"/>
                <a:ea typeface="Calibri" pitchFamily="34" charset="0"/>
                <a:cs typeface="Times New Roman" pitchFamily="18" charset="0"/>
              </a:rPr>
              <a:t>- Livret par semestre comme au collège</a:t>
            </a:r>
          </a:p>
          <a:p>
            <a:pPr eaLnBrk="0" fontAlgn="base" hangingPunct="0">
              <a:spcBef>
                <a:spcPct val="0"/>
              </a:spcBef>
              <a:spcAft>
                <a:spcPct val="0"/>
              </a:spcAft>
            </a:pPr>
            <a:endParaRPr lang="fr-FR" sz="1200" dirty="0">
              <a:solidFill>
                <a:prstClr val="black"/>
              </a:solidFill>
              <a:latin typeface="Gloucester MT Extra Condensed" pitchFamily="18" charset="0"/>
              <a:ea typeface="Calibri" pitchFamily="34" charset="0"/>
              <a:cs typeface="Times New Roman" pitchFamily="18" charset="0"/>
            </a:endParaRPr>
          </a:p>
          <a:p>
            <a:pPr eaLnBrk="0" fontAlgn="base" hangingPunct="0">
              <a:spcBef>
                <a:spcPct val="0"/>
              </a:spcBef>
              <a:spcAft>
                <a:spcPct val="0"/>
              </a:spcAft>
              <a:buFontTx/>
              <a:buChar char="-"/>
            </a:pPr>
            <a:r>
              <a:rPr lang="fr-FR" sz="3200" dirty="0">
                <a:solidFill>
                  <a:prstClr val="black"/>
                </a:solidFill>
                <a:latin typeface="Gloucester MT Extra Condensed" pitchFamily="18" charset="0"/>
                <a:ea typeface="Calibri" pitchFamily="34" charset="0"/>
                <a:cs typeface="Times New Roman" pitchFamily="18" charset="0"/>
              </a:rPr>
              <a:t> </a:t>
            </a:r>
            <a:r>
              <a:rPr lang="fr-FR" sz="3200" dirty="0">
                <a:latin typeface="Gloucester MT Extra Condensed" pitchFamily="18" charset="0"/>
                <a:cs typeface="Times New Roman" pitchFamily="18" charset="0"/>
              </a:rPr>
              <a:t>Rencontre de 10/15 minutes Zoom ou présentiel avec toutes les familles à mi-semestre du lundi 4 au 15 novembre.</a:t>
            </a:r>
          </a:p>
          <a:p>
            <a:pPr eaLnBrk="0" fontAlgn="base" hangingPunct="0">
              <a:spcBef>
                <a:spcPct val="0"/>
              </a:spcBef>
              <a:spcAft>
                <a:spcPct val="0"/>
              </a:spcAft>
              <a:buFontTx/>
              <a:buChar char="-"/>
            </a:pPr>
            <a:endParaRPr lang="fr-FR" sz="1200" dirty="0">
              <a:latin typeface="Gloucester MT Extra Condensed" pitchFamily="18" charset="0"/>
              <a:cs typeface="Times New Roman" pitchFamily="18" charset="0"/>
            </a:endParaRPr>
          </a:p>
          <a:p>
            <a:pPr eaLnBrk="0" fontAlgn="base" hangingPunct="0">
              <a:spcBef>
                <a:spcPct val="0"/>
              </a:spcBef>
              <a:spcAft>
                <a:spcPct val="0"/>
              </a:spcAft>
              <a:buFontTx/>
              <a:buChar char="-"/>
            </a:pPr>
            <a:r>
              <a:rPr lang="fr-FR" sz="3200" dirty="0">
                <a:latin typeface="Gloucester MT Extra Condensed" pitchFamily="18" charset="0"/>
              </a:rPr>
              <a:t>Conseil de Vie d’Etablissement (CVE) à Lucie Berger. Cette nouvelle instance remplace le Conseil des enfants pour les CE2 jusqu’au 5</a:t>
            </a:r>
            <a:r>
              <a:rPr lang="fr-FR" sz="3200" baseline="30000" dirty="0">
                <a:latin typeface="Gloucester MT Extra Condensed" pitchFamily="18" charset="0"/>
              </a:rPr>
              <a:t>e</a:t>
            </a:r>
            <a:r>
              <a:rPr lang="fr-FR" sz="3200" dirty="0">
                <a:latin typeface="Gloucester MT Extra Condensed" pitchFamily="18" charset="0"/>
              </a:rPr>
              <a:t>.</a:t>
            </a:r>
          </a:p>
          <a:p>
            <a:pPr lvl="0" eaLnBrk="0" fontAlgn="base" hangingPunct="0">
              <a:spcBef>
                <a:spcPct val="0"/>
              </a:spcBef>
              <a:spcAft>
                <a:spcPct val="0"/>
              </a:spcAft>
              <a:buFontTx/>
              <a:buChar char="-"/>
            </a:pPr>
            <a:endParaRPr lang="fr-FR" sz="3200" dirty="0"/>
          </a:p>
          <a:p>
            <a:pPr eaLnBrk="0" fontAlgn="base" hangingPunct="0">
              <a:spcBef>
                <a:spcPct val="0"/>
              </a:spcBef>
              <a:spcAft>
                <a:spcPct val="0"/>
              </a:spcAft>
              <a:buFontTx/>
              <a:buChar char="-"/>
            </a:pPr>
            <a:endParaRPr lang="fr-FR" sz="3200" u="sng" dirty="0">
              <a:solidFill>
                <a:prstClr val="black"/>
              </a:solidFill>
              <a:latin typeface="Gloucester MT Extra Condensed" pitchFamily="18" charset="0"/>
              <a:ea typeface="Calibri" pitchFamily="34" charset="0"/>
              <a:cs typeface="Times New Roman" pitchFamily="18" charset="0"/>
            </a:endParaRPr>
          </a:p>
          <a:p>
            <a:pPr eaLnBrk="0" fontAlgn="base" hangingPunct="0">
              <a:spcBef>
                <a:spcPct val="0"/>
              </a:spcBef>
              <a:spcAft>
                <a:spcPct val="0"/>
              </a:spcAft>
            </a:pPr>
            <a:endParaRPr lang="fr-FR" sz="3200" u="sng" dirty="0">
              <a:solidFill>
                <a:prstClr val="black"/>
              </a:solidFill>
              <a:latin typeface="Gloucester MT Extra Condensed" pitchFamily="18" charset="0"/>
              <a:cs typeface="Arial" pitchFamily="34" charset="0"/>
            </a:endParaRPr>
          </a:p>
          <a:p>
            <a:pPr algn="ctr" eaLnBrk="0" fontAlgn="base" hangingPunct="0">
              <a:spcBef>
                <a:spcPct val="0"/>
              </a:spcBef>
              <a:spcAft>
                <a:spcPct val="0"/>
              </a:spcAft>
            </a:pPr>
            <a:endParaRPr lang="fr-FR" sz="900" dirty="0">
              <a:solidFill>
                <a:prstClr val="black"/>
              </a:solidFill>
              <a:latin typeface="Arial" pitchFamily="34" charset="0"/>
              <a:cs typeface="Arial" pitchFamily="34" charset="0"/>
            </a:endParaRPr>
          </a:p>
          <a:p>
            <a:pPr eaLnBrk="0" fontAlgn="base" hangingPunct="0">
              <a:spcBef>
                <a:spcPct val="0"/>
              </a:spcBef>
              <a:spcAft>
                <a:spcPct val="0"/>
              </a:spcAft>
            </a:pPr>
            <a:endParaRPr lang="fr-FR" sz="2000" u="sng" dirty="0">
              <a:solidFill>
                <a:srgbClr val="0000FF"/>
              </a:solidFill>
              <a:latin typeface="Times New Roman" pitchFamily="18" charset="0"/>
              <a:ea typeface="Calibri" pitchFamily="34" charset="0"/>
              <a:cs typeface="Times New Roman" pitchFamily="18" charset="0"/>
            </a:endParaRPr>
          </a:p>
        </p:txBody>
      </p:sp>
    </p:spTree>
    <p:extLst>
      <p:ext uri="{BB962C8B-B14F-4D97-AF65-F5344CB8AC3E}">
        <p14:creationId xmlns:p14="http://schemas.microsoft.com/office/powerpoint/2010/main" val="769524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1afa8d87.gif"/>
          <p:cNvPicPr>
            <a:picLocks noChangeAspect="1"/>
          </p:cNvPicPr>
          <p:nvPr/>
        </p:nvPicPr>
        <p:blipFill>
          <a:blip r:embed="rId3" cstate="print"/>
          <a:stretch>
            <a:fillRect/>
          </a:stretch>
        </p:blipFill>
        <p:spPr>
          <a:xfrm>
            <a:off x="0" y="0"/>
            <a:ext cx="9144000" cy="7029400"/>
          </a:xfrm>
          <a:prstGeom prst="rect">
            <a:avLst/>
          </a:prstGeom>
        </p:spPr>
      </p:pic>
      <p:sp>
        <p:nvSpPr>
          <p:cNvPr id="2" name="ZoneTexte 1"/>
          <p:cNvSpPr txBox="1"/>
          <p:nvPr/>
        </p:nvSpPr>
        <p:spPr>
          <a:xfrm>
            <a:off x="1115616" y="1556792"/>
            <a:ext cx="7200800" cy="1815882"/>
          </a:xfrm>
          <a:prstGeom prst="rect">
            <a:avLst/>
          </a:prstGeom>
          <a:noFill/>
        </p:spPr>
        <p:txBody>
          <a:bodyPr wrap="square" rtlCol="0">
            <a:spAutoFit/>
          </a:bodyPr>
          <a:lstStyle/>
          <a:p>
            <a:pPr algn="just"/>
            <a:r>
              <a:rPr lang="fr-FR" sz="3200" b="1" dirty="0">
                <a:latin typeface="Gloucester MT Extra Condensed" pitchFamily="18" charset="0"/>
                <a:cs typeface="Times New Roman" pitchFamily="18" charset="0"/>
              </a:rPr>
              <a:t>Prise de médicaments</a:t>
            </a:r>
            <a:r>
              <a:rPr lang="fr-FR" sz="3200" dirty="0">
                <a:latin typeface="Gloucester MT Extra Condensed" pitchFamily="18" charset="0"/>
                <a:cs typeface="Times New Roman" pitchFamily="18" charset="0"/>
              </a:rPr>
              <a:t> : document à me demander. </a:t>
            </a:r>
          </a:p>
          <a:p>
            <a:pPr algn="just"/>
            <a:endParaRPr lang="fr-FR" sz="3200" dirty="0">
              <a:latin typeface="Gloucester MT Extra Condensed" pitchFamily="18" charset="0"/>
              <a:cs typeface="Times New Roman" pitchFamily="18" charset="0"/>
            </a:endParaRPr>
          </a:p>
          <a:p>
            <a:endParaRPr lang="fr-FR" sz="2400"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pic>
        <p:nvPicPr>
          <p:cNvPr id="4" name="Image 3">
            <a:extLst>
              <a:ext uri="{FF2B5EF4-FFF2-40B4-BE49-F238E27FC236}">
                <a16:creationId xmlns:a16="http://schemas.microsoft.com/office/drawing/2014/main" id="{1202D208-7C76-4B55-AEA6-371FFDF94094}"/>
              </a:ext>
            </a:extLst>
          </p:cNvPr>
          <p:cNvPicPr>
            <a:picLocks noChangeAspect="1"/>
          </p:cNvPicPr>
          <p:nvPr/>
        </p:nvPicPr>
        <p:blipFill>
          <a:blip r:embed="rId4"/>
          <a:stretch>
            <a:fillRect/>
          </a:stretch>
        </p:blipFill>
        <p:spPr>
          <a:xfrm>
            <a:off x="3635895" y="2106041"/>
            <a:ext cx="3091151" cy="4368599"/>
          </a:xfrm>
          <a:prstGeom prst="rect">
            <a:avLst/>
          </a:prstGeom>
        </p:spPr>
      </p:pic>
    </p:spTree>
    <p:extLst>
      <p:ext uri="{BB962C8B-B14F-4D97-AF65-F5344CB8AC3E}">
        <p14:creationId xmlns:p14="http://schemas.microsoft.com/office/powerpoint/2010/main" val="1231427255"/>
      </p:ext>
    </p:extLst>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1afa8d87.gif"/>
          <p:cNvPicPr>
            <a:picLocks noChangeAspect="1"/>
          </p:cNvPicPr>
          <p:nvPr/>
        </p:nvPicPr>
        <p:blipFill>
          <a:blip r:embed="rId3" cstate="print"/>
          <a:stretch>
            <a:fillRect/>
          </a:stretch>
        </p:blipFill>
        <p:spPr>
          <a:xfrm>
            <a:off x="0" y="0"/>
            <a:ext cx="9144000" cy="7029400"/>
          </a:xfrm>
          <a:prstGeom prst="rect">
            <a:avLst/>
          </a:prstGeom>
        </p:spPr>
      </p:pic>
      <p:sp>
        <p:nvSpPr>
          <p:cNvPr id="2" name="ZoneTexte 1"/>
          <p:cNvSpPr txBox="1"/>
          <p:nvPr/>
        </p:nvSpPr>
        <p:spPr>
          <a:xfrm>
            <a:off x="1115616" y="1556792"/>
            <a:ext cx="7200800" cy="4278094"/>
          </a:xfrm>
          <a:prstGeom prst="rect">
            <a:avLst/>
          </a:prstGeom>
          <a:noFill/>
        </p:spPr>
        <p:txBody>
          <a:bodyPr wrap="square" rtlCol="0">
            <a:spAutoFit/>
          </a:bodyPr>
          <a:lstStyle/>
          <a:p>
            <a:pPr algn="just"/>
            <a:r>
              <a:rPr lang="fr-FR" sz="3200" b="1" dirty="0">
                <a:latin typeface="Gloucester MT Extra Condensed" pitchFamily="18" charset="0"/>
                <a:cs typeface="Times New Roman" pitchFamily="18" charset="0"/>
              </a:rPr>
              <a:t>Absences</a:t>
            </a:r>
            <a:r>
              <a:rPr lang="fr-FR" sz="3200" dirty="0">
                <a:latin typeface="Gloucester MT Extra Condensed" pitchFamily="18" charset="0"/>
                <a:cs typeface="Times New Roman" pitchFamily="18" charset="0"/>
              </a:rPr>
              <a:t> : </a:t>
            </a:r>
          </a:p>
          <a:p>
            <a:pPr algn="just"/>
            <a:r>
              <a:rPr lang="fr-FR" sz="3200" dirty="0">
                <a:latin typeface="Gloucester MT Extra Condensed" pitchFamily="18" charset="0"/>
                <a:cs typeface="Times New Roman" pitchFamily="18" charset="0"/>
              </a:rPr>
              <a:t>- en cas d’absence de votre enfant, merci de prévenir l’école, le Croisillon et moi-même via le mail ECOLE DIRECTE.</a:t>
            </a:r>
          </a:p>
          <a:p>
            <a:pPr algn="just"/>
            <a:endParaRPr lang="fr-FR" sz="3200" dirty="0">
              <a:latin typeface="Gloucester MT Extra Condensed" pitchFamily="18" charset="0"/>
              <a:cs typeface="Times New Roman" pitchFamily="18" charset="0"/>
            </a:endParaRPr>
          </a:p>
          <a:p>
            <a:pPr algn="just"/>
            <a:r>
              <a:rPr lang="fr-FR" sz="3200" dirty="0">
                <a:latin typeface="Gloucester MT Extra Condensed" pitchFamily="18" charset="0"/>
                <a:cs typeface="Times New Roman" pitchFamily="18" charset="0"/>
              </a:rPr>
              <a:t>- en cas d’absence au Croisillon, merci de prévenir le Croisillon et l’école.</a:t>
            </a:r>
          </a:p>
          <a:p>
            <a:pPr algn="just"/>
            <a:endParaRPr lang="fr-FR" sz="3200" dirty="0">
              <a:latin typeface="Gloucester MT Extra Condensed" pitchFamily="18" charset="0"/>
              <a:cs typeface="Times New Roman" pitchFamily="18" charset="0"/>
            </a:endParaRPr>
          </a:p>
          <a:p>
            <a:endParaRPr lang="fr-FR" sz="2400"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3698648422"/>
      </p:ext>
    </p:extLst>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1afa8d87.gif"/>
          <p:cNvPicPr>
            <a:picLocks noChangeAspect="1"/>
          </p:cNvPicPr>
          <p:nvPr/>
        </p:nvPicPr>
        <p:blipFill>
          <a:blip r:embed="rId2" cstate="print"/>
          <a:stretch>
            <a:fillRect/>
          </a:stretch>
        </p:blipFill>
        <p:spPr>
          <a:xfrm>
            <a:off x="35496" y="-99392"/>
            <a:ext cx="9144000" cy="6957392"/>
          </a:xfrm>
          <a:prstGeom prst="rect">
            <a:avLst/>
          </a:prstGeom>
        </p:spPr>
      </p:pic>
      <p:sp>
        <p:nvSpPr>
          <p:cNvPr id="2" name="ZoneTexte 1"/>
          <p:cNvSpPr txBox="1"/>
          <p:nvPr/>
        </p:nvSpPr>
        <p:spPr>
          <a:xfrm>
            <a:off x="467544" y="1124744"/>
            <a:ext cx="8424936" cy="5509200"/>
          </a:xfrm>
          <a:prstGeom prst="rect">
            <a:avLst/>
          </a:prstGeom>
          <a:noFill/>
        </p:spPr>
        <p:txBody>
          <a:bodyPr wrap="square" rtlCol="0">
            <a:spAutoFit/>
          </a:bodyPr>
          <a:lstStyle/>
          <a:p>
            <a:pPr algn="ctr"/>
            <a:r>
              <a:rPr lang="fr-FR" sz="6600" b="1" dirty="0">
                <a:latin typeface="Gloucester MT Extra Condensed" pitchFamily="18" charset="0"/>
              </a:rPr>
              <a:t>BCD-INFORMATIQUE</a:t>
            </a:r>
          </a:p>
          <a:p>
            <a:pPr algn="ctr"/>
            <a:r>
              <a:rPr lang="fr-FR" sz="6600" b="1" dirty="0">
                <a:latin typeface="Gloucester MT Extra Condensed" pitchFamily="18" charset="0"/>
              </a:rPr>
              <a:t>(Mardi 9h45-10h45)</a:t>
            </a:r>
          </a:p>
          <a:p>
            <a:pPr algn="ctr"/>
            <a:r>
              <a:rPr lang="fr-FR" sz="5400" b="1" dirty="0">
                <a:latin typeface="Gloucester MT Extra Condensed" pitchFamily="18" charset="0"/>
              </a:rPr>
              <a:t>Fiche 5 questions : (20 livres de lus, l’année dernière au minimum)</a:t>
            </a:r>
          </a:p>
          <a:p>
            <a:pPr algn="just"/>
            <a:endParaRPr lang="fr-FR" sz="3200" dirty="0">
              <a:latin typeface="Gloucester MT Extra Condensed" pitchFamily="18" charset="0"/>
            </a:endParaRPr>
          </a:p>
          <a:p>
            <a:pPr algn="just"/>
            <a:endParaRPr lang="fr-FR" sz="3200" dirty="0">
              <a:latin typeface="Gloucester MT Extra Condensed" pitchFamily="18" charset="0"/>
            </a:endParaRPr>
          </a:p>
          <a:p>
            <a:pPr algn="just"/>
            <a:endParaRPr lang="fr-FR" sz="1600" dirty="0">
              <a:latin typeface="Harrington" panose="04040505050A02020702" pitchFamily="82" charset="0"/>
            </a:endParaRPr>
          </a:p>
          <a:p>
            <a:pPr algn="just"/>
            <a:endParaRPr lang="fr-FR" sz="1600" dirty="0"/>
          </a:p>
          <a:p>
            <a:pPr algn="just"/>
            <a:endParaRPr lang="fr-FR" sz="1600" dirty="0"/>
          </a:p>
        </p:txBody>
      </p:sp>
    </p:spTree>
    <p:extLst>
      <p:ext uri="{BB962C8B-B14F-4D97-AF65-F5344CB8AC3E}">
        <p14:creationId xmlns:p14="http://schemas.microsoft.com/office/powerpoint/2010/main" val="1114375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descr="1afa8d87.gif"/>
          <p:cNvPicPr>
            <a:picLocks noChangeAspect="1"/>
          </p:cNvPicPr>
          <p:nvPr/>
        </p:nvPicPr>
        <p:blipFill>
          <a:blip r:embed="rId2" cstate="print"/>
          <a:stretch>
            <a:fillRect/>
          </a:stretch>
        </p:blipFill>
        <p:spPr>
          <a:xfrm>
            <a:off x="0" y="0"/>
            <a:ext cx="9144000" cy="7029400"/>
          </a:xfrm>
          <a:prstGeom prst="rect">
            <a:avLst/>
          </a:prstGeom>
        </p:spPr>
      </p:pic>
      <p:sp>
        <p:nvSpPr>
          <p:cNvPr id="2" name="ZoneTexte 1"/>
          <p:cNvSpPr txBox="1"/>
          <p:nvPr/>
        </p:nvSpPr>
        <p:spPr>
          <a:xfrm>
            <a:off x="1187624" y="1556792"/>
            <a:ext cx="6408712" cy="830997"/>
          </a:xfrm>
          <a:prstGeom prst="rect">
            <a:avLst/>
          </a:prstGeom>
          <a:noFill/>
        </p:spPr>
        <p:txBody>
          <a:bodyPr wrap="square" rtlCol="0">
            <a:spAutoFit/>
          </a:bodyPr>
          <a:lstStyle/>
          <a:p>
            <a:pPr algn="just"/>
            <a:endParaRPr lang="fr-FR" sz="1600" dirty="0">
              <a:latin typeface="Harrington" panose="04040505050A02020702" pitchFamily="82" charset="0"/>
            </a:endParaRPr>
          </a:p>
          <a:p>
            <a:pPr algn="just"/>
            <a:endParaRPr lang="fr-FR" sz="1600" dirty="0"/>
          </a:p>
          <a:p>
            <a:pPr algn="just"/>
            <a:endParaRPr lang="fr-FR" sz="1600" dirty="0"/>
          </a:p>
        </p:txBody>
      </p:sp>
      <p:sp>
        <p:nvSpPr>
          <p:cNvPr id="4" name="Rectangle 3"/>
          <p:cNvSpPr/>
          <p:nvPr/>
        </p:nvSpPr>
        <p:spPr>
          <a:xfrm>
            <a:off x="755576" y="908720"/>
            <a:ext cx="8280920" cy="4524315"/>
          </a:xfrm>
          <a:prstGeom prst="rect">
            <a:avLst/>
          </a:prstGeom>
        </p:spPr>
        <p:txBody>
          <a:bodyPr wrap="square">
            <a:spAutoFit/>
          </a:bodyPr>
          <a:lstStyle/>
          <a:p>
            <a:pPr algn="just"/>
            <a:r>
              <a:rPr lang="fr-FR" sz="3200" b="1" dirty="0">
                <a:latin typeface="Gloucester MT Extra Condensed" pitchFamily="18" charset="0"/>
              </a:rPr>
              <a:t>Comportement </a:t>
            </a:r>
            <a:r>
              <a:rPr lang="fr-FR" sz="3200" dirty="0">
                <a:latin typeface="Gloucester MT Extra Condensed" pitchFamily="18" charset="0"/>
              </a:rPr>
              <a:t>: Voir les feuilles </a:t>
            </a:r>
          </a:p>
          <a:p>
            <a:pPr marL="457200" indent="-457200" algn="just">
              <a:buFontTx/>
              <a:buChar char="-"/>
            </a:pPr>
            <a:r>
              <a:rPr lang="fr-FR" sz="3200" dirty="0">
                <a:latin typeface="Gloucester MT Extra Condensed" pitchFamily="18" charset="0"/>
              </a:rPr>
              <a:t>le code du chemin des écoliers (comportement dans la cour et dans les escaliers)</a:t>
            </a:r>
          </a:p>
          <a:p>
            <a:pPr marL="457200" indent="-457200" algn="just">
              <a:buFontTx/>
              <a:buChar char="-"/>
            </a:pPr>
            <a:r>
              <a:rPr lang="fr-FR" sz="3200" dirty="0">
                <a:latin typeface="Gloucester MT Extra Condensed" pitchFamily="18" charset="0"/>
              </a:rPr>
              <a:t>Les règles de vie en classe des CM1c (comportement en classe)</a:t>
            </a:r>
          </a:p>
          <a:p>
            <a:pPr marL="457200" indent="-457200" algn="just">
              <a:buFontTx/>
              <a:buChar char="-"/>
            </a:pPr>
            <a:r>
              <a:rPr lang="fr-FR" sz="3200" dirty="0">
                <a:latin typeface="Gloucester MT Extra Condensed" pitchFamily="18" charset="0"/>
              </a:rPr>
              <a:t>Les écoliers observateurs et acteurs du travail scolaire en CM1c (permet d’augmenter l’attention en classe)</a:t>
            </a:r>
          </a:p>
          <a:p>
            <a:pPr algn="just"/>
            <a:r>
              <a:rPr lang="fr-FR" sz="3200" dirty="0">
                <a:latin typeface="Gloucester MT Extra Condensed" pitchFamily="18" charset="0"/>
              </a:rPr>
              <a:t>J’utilise également le « -1 » sur la copie. Pour l’instant aucun élève n’a réalisé que je ne pouvais pas l’utiliser car la notation est 1 2 3 ou 4 . </a:t>
            </a:r>
          </a:p>
          <a:p>
            <a:pPr algn="just"/>
            <a:r>
              <a:rPr lang="fr-FR" sz="3200" dirty="0">
                <a:solidFill>
                  <a:srgbClr val="FF0000"/>
                </a:solidFill>
                <a:latin typeface="Gloucester MT Extra Condensed" pitchFamily="18" charset="0"/>
              </a:rPr>
              <a:t>Merci de ne pas signaler cette « astuce » pédagogique</a:t>
            </a:r>
            <a:r>
              <a:rPr lang="fr-FR" sz="3200" dirty="0">
                <a:latin typeface="Gloucester MT Extra Condensed" pitchFamily="18" charset="0"/>
              </a:rPr>
              <a:t>.</a:t>
            </a:r>
          </a:p>
        </p:txBody>
      </p:sp>
    </p:spTree>
    <p:extLst>
      <p:ext uri="{BB962C8B-B14F-4D97-AF65-F5344CB8AC3E}">
        <p14:creationId xmlns:p14="http://schemas.microsoft.com/office/powerpoint/2010/main" val="1114375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49109" y="232500"/>
            <a:ext cx="6408712" cy="1692771"/>
          </a:xfrm>
          <a:prstGeom prst="rect">
            <a:avLst/>
          </a:prstGeom>
          <a:noFill/>
        </p:spPr>
        <p:txBody>
          <a:bodyPr wrap="square" rtlCol="0">
            <a:spAutoFit/>
          </a:bodyPr>
          <a:lstStyle/>
          <a:p>
            <a:pPr algn="just"/>
            <a:endParaRPr lang="fr-FR" sz="1600" dirty="0"/>
          </a:p>
          <a:p>
            <a:pPr algn="just"/>
            <a:endParaRPr lang="fr-FR" sz="1600" dirty="0">
              <a:latin typeface="Harrington" pitchFamily="82" charset="0"/>
            </a:endParaRPr>
          </a:p>
          <a:p>
            <a:endParaRPr lang="fr-FR" dirty="0"/>
          </a:p>
          <a:p>
            <a:r>
              <a:rPr lang="fr-FR" dirty="0">
                <a:latin typeface="Harrington" pitchFamily="82" charset="0"/>
              </a:rPr>
              <a:t> </a:t>
            </a:r>
            <a:r>
              <a:rPr lang="fr-FR" dirty="0"/>
              <a:t> </a:t>
            </a:r>
          </a:p>
          <a:p>
            <a:endParaRPr lang="fr-FR" dirty="0"/>
          </a:p>
          <a:p>
            <a:endParaRPr lang="fr-FR" dirty="0"/>
          </a:p>
        </p:txBody>
      </p:sp>
      <p:pic>
        <p:nvPicPr>
          <p:cNvPr id="6" name="Image 5" descr="1afa8d87.gif"/>
          <p:cNvPicPr>
            <a:picLocks noChangeAspect="1"/>
          </p:cNvPicPr>
          <p:nvPr/>
        </p:nvPicPr>
        <p:blipFill>
          <a:blip r:embed="rId2" cstate="print"/>
          <a:stretch>
            <a:fillRect/>
          </a:stretch>
        </p:blipFill>
        <p:spPr>
          <a:xfrm>
            <a:off x="-108520" y="213910"/>
            <a:ext cx="9144000" cy="6858000"/>
          </a:xfrm>
          <a:prstGeom prst="rect">
            <a:avLst/>
          </a:prstGeom>
        </p:spPr>
      </p:pic>
      <p:sp>
        <p:nvSpPr>
          <p:cNvPr id="7" name="Rectangle 6"/>
          <p:cNvSpPr/>
          <p:nvPr/>
        </p:nvSpPr>
        <p:spPr>
          <a:xfrm>
            <a:off x="755576" y="1196752"/>
            <a:ext cx="7704856" cy="6001643"/>
          </a:xfrm>
          <a:prstGeom prst="rect">
            <a:avLst/>
          </a:prstGeom>
        </p:spPr>
        <p:txBody>
          <a:bodyPr wrap="square">
            <a:spAutoFit/>
          </a:bodyPr>
          <a:lstStyle/>
          <a:p>
            <a:pPr lvl="0" algn="just"/>
            <a:r>
              <a:rPr lang="fr-FR" sz="2800" b="1" u="sng" dirty="0">
                <a:latin typeface="Gloucester MT Extra Condensed" pitchFamily="18" charset="0"/>
              </a:rPr>
              <a:t>DEVOIRS</a:t>
            </a:r>
            <a:r>
              <a:rPr lang="fr-FR" sz="2800" dirty="0">
                <a:latin typeface="Gloucester MT Extra Condensed" pitchFamily="18" charset="0"/>
              </a:rPr>
              <a:t> : </a:t>
            </a:r>
            <a:r>
              <a:rPr lang="fr-FR" sz="2400" dirty="0">
                <a:latin typeface="Gloucester MT Extra Condensed" pitchFamily="18" charset="0"/>
              </a:rPr>
              <a:t>ils consistent en exercices d’application et en leçons à apprendre avec traces écrites qui sont contrôlées. Les mots et dates des leçons sont à savoir par cœur orthographiquement. Chaque enfant doit être capable de reformuler/expliquer la leçon. Les devoirs sont donnés pour la semaine suivante. </a:t>
            </a:r>
            <a:r>
              <a:rPr lang="fr-FR" sz="2400" dirty="0">
                <a:solidFill>
                  <a:srgbClr val="FF0000"/>
                </a:solidFill>
                <a:latin typeface="Gloucester MT Extra Condensed" pitchFamily="18" charset="0"/>
              </a:rPr>
              <a:t>Il n’y aura jamais aucun devoir donné pour le lendemain</a:t>
            </a:r>
            <a:r>
              <a:rPr lang="fr-FR" sz="2400" dirty="0">
                <a:latin typeface="Gloucester MT Extra Condensed" pitchFamily="18" charset="0"/>
              </a:rPr>
              <a:t>.</a:t>
            </a:r>
            <a:r>
              <a:rPr lang="fr-FR" sz="2400" b="1" dirty="0"/>
              <a:t> </a:t>
            </a:r>
            <a:endParaRPr lang="fr-FR" sz="2400" dirty="0"/>
          </a:p>
          <a:p>
            <a:pPr algn="just"/>
            <a:endParaRPr lang="fr-FR" sz="800" dirty="0">
              <a:latin typeface="Gloucester MT Extra Condensed" pitchFamily="18" charset="0"/>
            </a:endParaRPr>
          </a:p>
          <a:p>
            <a:pPr algn="just"/>
            <a:r>
              <a:rPr lang="fr-FR" sz="2800" b="1" u="sng" dirty="0">
                <a:latin typeface="Gloucester MT Extra Condensed" pitchFamily="18" charset="0"/>
              </a:rPr>
              <a:t>TEMPS POUR LES DEVOIRS EN CLASSE</a:t>
            </a:r>
            <a:r>
              <a:rPr lang="fr-FR" sz="2800" b="1" dirty="0">
                <a:latin typeface="Gloucester MT Extra Condensed" pitchFamily="18" charset="0"/>
              </a:rPr>
              <a:t> </a:t>
            </a:r>
            <a:r>
              <a:rPr lang="fr-FR" sz="2800" dirty="0">
                <a:latin typeface="Gloucester MT Extra Condensed" pitchFamily="18" charset="0"/>
              </a:rPr>
              <a:t>: </a:t>
            </a:r>
            <a:r>
              <a:rPr lang="fr-FR" sz="2400" dirty="0">
                <a:latin typeface="Gloucester MT Extra Condensed" pitchFamily="18" charset="0"/>
              </a:rPr>
              <a:t>Je donne entre 1 à 2 heures minimum par semaine pour faire les devoirs en classe avec possibilité d’obtenir de l’aide du professeur. </a:t>
            </a:r>
          </a:p>
          <a:p>
            <a:pPr algn="just"/>
            <a:r>
              <a:rPr lang="fr-FR" sz="2400" dirty="0">
                <a:latin typeface="Gloucester MT Extra Condensed" pitchFamily="18" charset="0"/>
              </a:rPr>
              <a:t>Sur ce temps réservé aux devoirs il y a obligation pour les élèves de faire les devoirs écrits. Dans ce contexte, il ne devrait rapidement plus y avoir de devoirs écrits à faire à la maison. C’est aussi un temps pour poser des questions au professeur. Normalement, assez vite,  votre enfant ne devrait plus vous solliciter en disant : « Je ne comprends pas ». </a:t>
            </a:r>
            <a:r>
              <a:rPr lang="fr-FR" sz="2400" dirty="0">
                <a:solidFill>
                  <a:srgbClr val="FF0000"/>
                </a:solidFill>
                <a:latin typeface="Gloucester MT Extra Condensed" pitchFamily="18" charset="0"/>
              </a:rPr>
              <a:t>Le temps donné aux élèves et les devoirs sont inscrits sur le site.</a:t>
            </a:r>
          </a:p>
          <a:p>
            <a:pPr algn="just"/>
            <a:endParaRPr lang="fr-FR" sz="2400" dirty="0">
              <a:latin typeface="Gloucester MT Extra Condensed" pitchFamily="18" charset="0"/>
            </a:endParaRPr>
          </a:p>
          <a:p>
            <a:pPr algn="just"/>
            <a:endParaRPr lang="fr-FR" sz="3200" dirty="0">
              <a:latin typeface="Gloucester MT Extra Condensed" pitchFamily="18" charset="0"/>
            </a:endParaRPr>
          </a:p>
        </p:txBody>
      </p:sp>
    </p:spTree>
    <p:extLst>
      <p:ext uri="{BB962C8B-B14F-4D97-AF65-F5344CB8AC3E}">
        <p14:creationId xmlns:p14="http://schemas.microsoft.com/office/powerpoint/2010/main" val="1110309297"/>
      </p:ext>
    </p:extLst>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Image 3" descr="1afa8d87.gif"/>
          <p:cNvPicPr>
            <a:picLocks noChangeAspect="1"/>
          </p:cNvPicPr>
          <p:nvPr/>
        </p:nvPicPr>
        <p:blipFill>
          <a:blip r:embed="rId2" cstate="print"/>
          <a:stretch>
            <a:fillRect/>
          </a:stretch>
        </p:blipFill>
        <p:spPr>
          <a:xfrm>
            <a:off x="0" y="0"/>
            <a:ext cx="9144000" cy="7029400"/>
          </a:xfrm>
          <a:prstGeom prst="rect">
            <a:avLst/>
          </a:prstGeom>
        </p:spPr>
      </p:pic>
      <p:sp>
        <p:nvSpPr>
          <p:cNvPr id="5" name="Rectangle 4"/>
          <p:cNvSpPr/>
          <p:nvPr/>
        </p:nvSpPr>
        <p:spPr>
          <a:xfrm>
            <a:off x="1115616" y="1196752"/>
            <a:ext cx="7272808" cy="4524315"/>
          </a:xfrm>
          <a:prstGeom prst="rect">
            <a:avLst/>
          </a:prstGeom>
        </p:spPr>
        <p:txBody>
          <a:bodyPr wrap="square">
            <a:spAutoFit/>
          </a:bodyPr>
          <a:lstStyle/>
          <a:p>
            <a:pPr algn="just"/>
            <a:r>
              <a:rPr lang="fr-FR" sz="3200" b="1" u="sng" dirty="0">
                <a:latin typeface="Gloucester MT Extra Condensed" pitchFamily="18" charset="0"/>
              </a:rPr>
              <a:t>DICTÉES</a:t>
            </a:r>
            <a:r>
              <a:rPr lang="fr-FR" sz="3200" dirty="0">
                <a:latin typeface="Gloucester MT Extra Condensed" pitchFamily="18" charset="0"/>
              </a:rPr>
              <a:t> : il y a une dictée toutes les 3 ou 4 semaines.</a:t>
            </a:r>
          </a:p>
          <a:p>
            <a:pPr algn="just"/>
            <a:endParaRPr lang="fr-FR" sz="3200" dirty="0">
              <a:latin typeface="Gloucester MT Extra Condensed" pitchFamily="18" charset="0"/>
            </a:endParaRPr>
          </a:p>
          <a:p>
            <a:pPr algn="just"/>
            <a:r>
              <a:rPr lang="fr-FR" sz="3200" b="1" u="sng" dirty="0">
                <a:latin typeface="Gloucester MT Extra Condensed" pitchFamily="18" charset="0"/>
              </a:rPr>
              <a:t>AUTODICTÉES</a:t>
            </a:r>
            <a:r>
              <a:rPr lang="fr-FR" sz="3200" dirty="0">
                <a:latin typeface="Gloucester MT Extra Condensed" pitchFamily="18" charset="0"/>
              </a:rPr>
              <a:t> : il y a une autodictée chaque semaine. L’autodictée doit être apprise par cœur. Une seule note doit être attendue : </a:t>
            </a:r>
            <a:r>
              <a:rPr lang="fr-FR" sz="3200" dirty="0">
                <a:solidFill>
                  <a:srgbClr val="FF0000"/>
                </a:solidFill>
                <a:latin typeface="Gloucester MT Extra Condensed" pitchFamily="18" charset="0"/>
              </a:rPr>
              <a:t>«</a:t>
            </a:r>
            <a:r>
              <a:rPr lang="fr-FR" sz="3200" dirty="0">
                <a:latin typeface="Gloucester MT Extra Condensed" pitchFamily="18" charset="0"/>
              </a:rPr>
              <a:t> </a:t>
            </a:r>
            <a:r>
              <a:rPr lang="fr-FR" sz="3200" dirty="0">
                <a:solidFill>
                  <a:srgbClr val="FF0000"/>
                </a:solidFill>
                <a:latin typeface="Gloucester MT Extra Condensed" pitchFamily="18" charset="0"/>
              </a:rPr>
              <a:t>1 »</a:t>
            </a:r>
            <a:r>
              <a:rPr lang="fr-FR" sz="3200" dirty="0">
                <a:latin typeface="Gloucester MT Extra Condensed" pitchFamily="18" charset="0"/>
              </a:rPr>
              <a:t> (1 ou 2 erreurs)</a:t>
            </a:r>
          </a:p>
          <a:p>
            <a:pPr algn="just"/>
            <a:endParaRPr lang="fr-FR" sz="3200" dirty="0">
              <a:latin typeface="Gloucester MT Extra Condensed" pitchFamily="18" charset="0"/>
            </a:endParaRPr>
          </a:p>
          <a:p>
            <a:pPr algn="just"/>
            <a:r>
              <a:rPr lang="fr-FR" sz="3200" b="1" u="sng" dirty="0">
                <a:latin typeface="Gloucester MT Extra Condensed" pitchFamily="18" charset="0"/>
              </a:rPr>
              <a:t>LES MOTS INVARIABLES</a:t>
            </a:r>
            <a:r>
              <a:rPr lang="fr-FR" sz="3200" b="1" dirty="0">
                <a:latin typeface="Gloucester MT Extra Condensed" pitchFamily="18" charset="0"/>
              </a:rPr>
              <a:t> </a:t>
            </a:r>
            <a:r>
              <a:rPr lang="fr-FR" sz="3200" dirty="0">
                <a:latin typeface="Gloucester MT Extra Condensed" pitchFamily="18" charset="0"/>
              </a:rPr>
              <a:t>: chaque semaine cinq mots doivent être appris. L’orthographe de la totalité de la liste doit être acquise en fin de CM1.</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1501</TotalTime>
  <Words>815</Words>
  <Application>Microsoft Office PowerPoint</Application>
  <PresentationFormat>Affichage à l'écran (4:3)</PresentationFormat>
  <Paragraphs>93</Paragraphs>
  <Slides>15</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Calibri</vt:lpstr>
      <vt:lpstr>Gloucester MT Extra Condensed</vt:lpstr>
      <vt:lpstr>Harrington</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Windows User</dc:creator>
  <cp:lastModifiedBy>Alain Doniczka</cp:lastModifiedBy>
  <cp:revision>157</cp:revision>
  <dcterms:created xsi:type="dcterms:W3CDTF">2012-08-13T19:30:39Z</dcterms:created>
  <dcterms:modified xsi:type="dcterms:W3CDTF">2024-09-19T08:03:46Z</dcterms:modified>
</cp:coreProperties>
</file>