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0"/>
    <p:restoredTop sz="94680"/>
  </p:normalViewPr>
  <p:slideViewPr>
    <p:cSldViewPr snapToGrid="0" snapToObjects="1">
      <p:cViewPr varScale="1">
        <p:scale>
          <a:sx n="80" d="100"/>
          <a:sy n="80" d="100"/>
        </p:scale>
        <p:origin x="4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E76D7-748E-2F4A-A0B1-B31B55AFEC18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F877E-1A3E-CA4D-A329-D438CB500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40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F877E-1A3E-CA4D-A329-D438CB50065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74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F877E-1A3E-CA4D-A329-D438CB50065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10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043E8-D500-9E46-8ACD-86792936F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4F5AF9-495A-F441-9ABB-AAF9B52C3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DD41E3-3D8F-BC4A-A773-424CE4F8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C874-1263-5143-8962-F8DB9D1DA412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974EF3-2B21-7149-A8ED-1D96B7E62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DF8051-B300-F24C-9BA4-C9188971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B3EA-4A81-DC47-91F2-4F7C97F33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68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C8AB3-E383-3943-A010-7C1F3743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77E0CB-8D6E-FD45-9FBC-D8848C967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37695C-24DE-3942-8ABD-0281B4CD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C874-1263-5143-8962-F8DB9D1DA412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9D8A61-9153-0247-9CA6-03E1B94F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DE1645-8175-5B42-AC78-135AFA76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B3EA-4A81-DC47-91F2-4F7C97F33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57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1CCEAD-D0CD-2240-BE35-FCBDD196E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FF981F1-F9B7-4A42-B87A-6DBAC2D47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778A66-6812-B74A-B80C-F00E05C2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C874-1263-5143-8962-F8DB9D1DA412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63B613-7FFF-ED49-B57C-FEDFCFCB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08679C-4CEB-EA40-A5E6-A0A59F8E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B3EA-4A81-DC47-91F2-4F7C97F33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73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0C92F-6E60-5A4B-94F8-F8F62B8C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F478B2-38CF-E947-9550-67CFECE9E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0B403C-FF70-F540-8205-61649936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C874-1263-5143-8962-F8DB9D1DA412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B26794-8DB0-E645-90EA-F378187CF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881666-549C-284F-A2B7-28DB3BE2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B3EA-4A81-DC47-91F2-4F7C97F33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93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074877-4F65-A544-A849-FFBEF2C4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8FD0AC-8351-6340-8803-3D3F5536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9F3F12-68B1-584A-993E-7E805F63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C874-1263-5143-8962-F8DB9D1DA412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85AB3E-49BF-814A-B656-DF3C6AA5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4D28EF-C7FD-644C-9A26-BB725C27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B3EA-4A81-DC47-91F2-4F7C97F33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46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84574-45E5-554F-A430-9FE7DA91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62E8F0-584C-C244-AB71-09C6F3187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10F7CE-85AD-7246-ACC3-D2C831C71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B67A1F-5A13-9E42-9AB2-889E656B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C874-1263-5143-8962-F8DB9D1DA412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677215-355B-4C41-898B-025F1E6C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FE502D-013B-CF48-9D60-0F0875DD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B3EA-4A81-DC47-91F2-4F7C97F33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90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78655-4827-D84C-875D-06637BB2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763D35-9C24-C84E-A1E8-51AC05D58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3A9AD-A0EF-9145-9672-4D3E4BD48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96345A-D97F-EF46-ADD5-4E245AFFE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6E63E4-3128-C440-9F31-8DCAA6DC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F57CAE-1D68-6143-8B9E-B7AF116A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C874-1263-5143-8962-F8DB9D1DA412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FBD6C2-4644-4746-9837-BECC6C40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CD442A-C39A-924F-BC5D-6E0CA9A0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B3EA-4A81-DC47-91F2-4F7C97F33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75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B8986-3D59-434D-984E-D9487FAB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4DD2D4-827F-4446-99A3-C7AAC8B9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C874-1263-5143-8962-F8DB9D1DA412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87B615-8AA7-0D4A-9A9E-5D6562B2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E6E800-5CB7-DF4E-9987-536D6FA2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B3EA-4A81-DC47-91F2-4F7C97F33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33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82A466-B4E9-774A-A3A4-1B1B1CE5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C874-1263-5143-8962-F8DB9D1DA412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46EA2D-8C33-A149-9C27-661083E1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178C44-6C31-F248-A7DC-CF68EB7F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B3EA-4A81-DC47-91F2-4F7C97F33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12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30D87-1DE2-F44D-B308-D67BB809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B33379-3153-8643-8161-75C9306D2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571030-1D9A-0D48-A5BE-599EFE2DF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5B4201-A0F4-0D41-AC54-F9E40BCC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C874-1263-5143-8962-F8DB9D1DA412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6B012E-B7F8-5F4C-B8AE-73DB8048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4335A2-DDFD-CE4A-9ED4-9EECF7FA3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B3EA-4A81-DC47-91F2-4F7C97F33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51D8A-C5AC-2E46-AE00-8A605D00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4545BD-02FB-6D49-9D93-4CB867228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726BE6-C520-3B4E-8587-D1F777F27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F60B0D-C260-ED44-A879-19A04D12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C874-1263-5143-8962-F8DB9D1DA412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5E72E9-B805-814B-AA69-17B0FD87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64D816-C13F-F047-ABF8-ADBE3DF4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B3EA-4A81-DC47-91F2-4F7C97F33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05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5D3592-C5C0-D64F-9409-17EC74AB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73AF57-11C1-634F-A69A-3FECFE116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047F97-3B60-454E-B332-337C7FB63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5C874-1263-5143-8962-F8DB9D1DA412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195DED-C588-9A44-A5C0-F2F093998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6BE8ED-3CF2-7042-842F-FE1DF6FF4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B3EA-4A81-DC47-91F2-4F7C97F33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54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C9720E-4B5B-6B46-B819-83A209060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346" y="426545"/>
            <a:ext cx="6743272" cy="78863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tornades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F6AB7A-5A0E-DE44-8532-0C7D292BE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837" y="1215175"/>
            <a:ext cx="9025829" cy="53203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AF33CE2-FE2A-1D4A-AFB8-F8C7B7399C45}"/>
              </a:ext>
            </a:extLst>
          </p:cNvPr>
          <p:cNvSpPr txBox="1"/>
          <p:nvPr/>
        </p:nvSpPr>
        <p:spPr>
          <a:xfrm>
            <a:off x="8210268" y="5685207"/>
            <a:ext cx="2038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Jean RODIER CM1C </a:t>
            </a:r>
          </a:p>
          <a:p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18 février 2021</a:t>
            </a:r>
          </a:p>
        </p:txBody>
      </p:sp>
    </p:spTree>
    <p:extLst>
      <p:ext uri="{BB962C8B-B14F-4D97-AF65-F5344CB8AC3E}">
        <p14:creationId xmlns:p14="http://schemas.microsoft.com/office/powerpoint/2010/main" val="397400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D4305-11DC-8E46-B66D-2634605F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1975" cy="765032"/>
          </a:xfrm>
        </p:spPr>
        <p:txBody>
          <a:bodyPr/>
          <a:lstStyle/>
          <a:p>
            <a:pPr algn="ctr"/>
            <a:r>
              <a:rPr lang="fr-FR" b="1" u="sng" dirty="0"/>
              <a:t>En FRANCE</a:t>
            </a:r>
            <a:endParaRPr lang="fr-FR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555853-75F9-B44B-8318-FB86F20F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158"/>
            <a:ext cx="10959059" cy="53627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600" dirty="0"/>
              <a:t>On compte 40 à 50 tornades par an dans notre pays.</a:t>
            </a:r>
          </a:p>
          <a:p>
            <a:pPr marL="0" indent="0">
              <a:buNone/>
            </a:pPr>
            <a:r>
              <a:rPr lang="fr-FR" sz="3600" dirty="0"/>
              <a:t>Elles sont généralement de faible intensité.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dirty="0"/>
              <a:t>La plus importante date de 1845 en région parisienne.</a:t>
            </a:r>
          </a:p>
          <a:p>
            <a:pPr marL="0" indent="0">
              <a:buNone/>
            </a:pPr>
            <a:r>
              <a:rPr lang="fr-FR" sz="3600" dirty="0"/>
              <a:t>Elle avait 300 mètres de large et s’est déplacée sur 15 km </a:t>
            </a:r>
          </a:p>
          <a:p>
            <a:pPr marL="0" indent="0">
              <a:buNone/>
            </a:pPr>
            <a:r>
              <a:rPr lang="fr-FR" sz="3600" dirty="0"/>
              <a:t>Sa vitesse a été estimée à 300 km/h</a:t>
            </a:r>
          </a:p>
          <a:p>
            <a:pPr marL="0" indent="0">
              <a:buNone/>
            </a:pPr>
            <a:r>
              <a:rPr lang="fr-FR" sz="3600" dirty="0"/>
              <a:t>Elle a fait 75 victimes.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dirty="0"/>
              <a:t>Heureusement que ces phénomènes sont rares chez nous</a:t>
            </a:r>
          </a:p>
          <a:p>
            <a:pPr marL="0" indent="0"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7538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4DF41D-B22D-9746-8FD3-4538E4B1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247"/>
            <a:ext cx="10515600" cy="1325563"/>
          </a:xfrm>
        </p:spPr>
        <p:txBody>
          <a:bodyPr/>
          <a:lstStyle/>
          <a:p>
            <a:pPr algn="ctr"/>
            <a:r>
              <a:rPr lang="fr-FR" b="1" u="sng" dirty="0"/>
              <a:t>MERCI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97E5F1-1DE6-D549-9A18-02650774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810"/>
            <a:ext cx="10515600" cy="4592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b="1" u="sng" dirty="0">
                <a:latin typeface="+mj-lt"/>
                <a:ea typeface="+mj-ea"/>
                <a:cs typeface="+mj-cs"/>
              </a:rPr>
              <a:t>Sources:</a:t>
            </a:r>
          </a:p>
          <a:p>
            <a:r>
              <a:rPr lang="fr-FR" sz="3200" dirty="0">
                <a:latin typeface="+mj-lt"/>
                <a:ea typeface="+mj-ea"/>
                <a:cs typeface="+mj-cs"/>
              </a:rPr>
              <a:t>Documentaire : Rendez-Vous in </a:t>
            </a:r>
            <a:r>
              <a:rPr lang="fr-FR" sz="3200" dirty="0" err="1">
                <a:latin typeface="+mj-lt"/>
                <a:ea typeface="+mj-ea"/>
                <a:cs typeface="+mj-cs"/>
              </a:rPr>
              <a:t>Tornado</a:t>
            </a:r>
            <a:r>
              <a:rPr lang="fr-FR" sz="3200" dirty="0">
                <a:latin typeface="+mj-lt"/>
                <a:ea typeface="+mj-ea"/>
                <a:cs typeface="+mj-cs"/>
              </a:rPr>
              <a:t> </a:t>
            </a:r>
            <a:r>
              <a:rPr lang="fr-FR" sz="3200" dirty="0" err="1">
                <a:latin typeface="+mj-lt"/>
                <a:ea typeface="+mj-ea"/>
                <a:cs typeface="+mj-cs"/>
              </a:rPr>
              <a:t>Alley</a:t>
            </a:r>
            <a:r>
              <a:rPr lang="fr-FR" sz="3200" dirty="0">
                <a:latin typeface="+mj-lt"/>
                <a:ea typeface="+mj-ea"/>
                <a:cs typeface="+mj-cs"/>
              </a:rPr>
              <a:t> sur </a:t>
            </a:r>
            <a:r>
              <a:rPr lang="fr-FR" sz="3200" dirty="0" err="1">
                <a:latin typeface="+mj-lt"/>
                <a:ea typeface="+mj-ea"/>
                <a:cs typeface="+mj-cs"/>
              </a:rPr>
              <a:t>Youtube</a:t>
            </a:r>
            <a:endParaRPr lang="fr-FR" sz="3200" dirty="0">
              <a:latin typeface="+mj-lt"/>
              <a:ea typeface="+mj-ea"/>
              <a:cs typeface="+mj-cs"/>
            </a:endParaRPr>
          </a:p>
          <a:p>
            <a:r>
              <a:rPr lang="fr-FR" sz="3200" dirty="0">
                <a:latin typeface="+mj-lt"/>
                <a:ea typeface="+mj-ea"/>
                <a:cs typeface="+mj-cs"/>
              </a:rPr>
              <a:t>Météo Extrême au cœur des phénomènes climatiques spectaculaires. Guillaume </a:t>
            </a:r>
            <a:r>
              <a:rPr lang="fr-FR" sz="3200" dirty="0" err="1">
                <a:latin typeface="+mj-lt"/>
                <a:ea typeface="+mj-ea"/>
                <a:cs typeface="+mj-cs"/>
              </a:rPr>
              <a:t>Séchet</a:t>
            </a:r>
            <a:r>
              <a:rPr lang="fr-FR" sz="3200" dirty="0">
                <a:latin typeface="+mj-lt"/>
                <a:ea typeface="+mj-ea"/>
                <a:cs typeface="+mj-cs"/>
              </a:rPr>
              <a:t>. Edition Hugo Image 2019</a:t>
            </a:r>
          </a:p>
          <a:p>
            <a:r>
              <a:rPr lang="fr-FR" sz="3200" dirty="0">
                <a:latin typeface="+mj-lt"/>
                <a:ea typeface="+mj-ea"/>
                <a:cs typeface="+mj-cs"/>
              </a:rPr>
              <a:t>Traqueur de Tornades. A l’affut des colères du ciel. Christophe Asselin, Julien </a:t>
            </a:r>
            <a:r>
              <a:rPr lang="fr-FR" sz="3200" dirty="0" err="1">
                <a:latin typeface="+mj-lt"/>
                <a:ea typeface="+mj-ea"/>
                <a:cs typeface="+mj-cs"/>
              </a:rPr>
              <a:t>Batard</a:t>
            </a:r>
            <a:r>
              <a:rPr lang="fr-FR" sz="3200" dirty="0">
                <a:latin typeface="+mj-lt"/>
                <a:ea typeface="+mj-ea"/>
                <a:cs typeface="+mj-cs"/>
              </a:rPr>
              <a:t>, Vincent </a:t>
            </a:r>
            <a:r>
              <a:rPr lang="fr-FR" sz="3200" dirty="0" err="1">
                <a:latin typeface="+mj-lt"/>
                <a:ea typeface="+mj-ea"/>
                <a:cs typeface="+mj-cs"/>
              </a:rPr>
              <a:t>Deligny</a:t>
            </a:r>
            <a:r>
              <a:rPr lang="fr-FR" sz="3200" dirty="0">
                <a:latin typeface="+mj-lt"/>
                <a:ea typeface="+mj-ea"/>
                <a:cs typeface="+mj-cs"/>
              </a:rPr>
              <a:t>, Tony Le </a:t>
            </a:r>
            <a:r>
              <a:rPr lang="fr-FR" sz="3200" dirty="0" err="1">
                <a:latin typeface="+mj-lt"/>
                <a:ea typeface="+mj-ea"/>
                <a:cs typeface="+mj-cs"/>
              </a:rPr>
              <a:t>Bastard</a:t>
            </a:r>
            <a:r>
              <a:rPr lang="fr-FR" sz="3200" dirty="0">
                <a:latin typeface="+mj-lt"/>
                <a:ea typeface="+mj-ea"/>
                <a:cs typeface="+mj-cs"/>
              </a:rPr>
              <a:t>. Edition Gründ 2017</a:t>
            </a:r>
          </a:p>
          <a:p>
            <a:r>
              <a:rPr lang="fr-FR" sz="3200" dirty="0">
                <a:latin typeface="+mj-lt"/>
                <a:ea typeface="+mj-ea"/>
                <a:cs typeface="+mj-cs"/>
              </a:rPr>
              <a:t>Site internet </a:t>
            </a:r>
            <a:r>
              <a:rPr lang="fr-FR" sz="3200" dirty="0" err="1">
                <a:latin typeface="+mj-lt"/>
                <a:ea typeface="+mj-ea"/>
                <a:cs typeface="+mj-cs"/>
              </a:rPr>
              <a:t>Vikidia</a:t>
            </a:r>
            <a:r>
              <a:rPr lang="fr-FR" sz="3200" dirty="0">
                <a:latin typeface="+mj-lt"/>
                <a:ea typeface="+mj-ea"/>
                <a:cs typeface="+mj-cs"/>
              </a:rPr>
              <a:t>.</a:t>
            </a:r>
            <a:r>
              <a:rPr lang="fr-FR" sz="4400" b="1" dirty="0">
                <a:latin typeface="+mj-lt"/>
                <a:ea typeface="+mj-ea"/>
                <a:cs typeface="+mj-cs"/>
              </a:rPr>
              <a:t> </a:t>
            </a:r>
            <a:r>
              <a:rPr lang="fr-FR" sz="3200" dirty="0">
                <a:latin typeface="+mj-lt"/>
                <a:ea typeface="+mj-ea"/>
                <a:cs typeface="+mj-cs"/>
              </a:rPr>
              <a:t>Les tornades</a:t>
            </a:r>
          </a:p>
          <a:p>
            <a:endParaRPr lang="fr-FR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154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AD8E3-2B5E-1F48-8164-2DE07AF55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6" y="18255"/>
            <a:ext cx="6405080" cy="998887"/>
          </a:xfrm>
        </p:spPr>
        <p:txBody>
          <a:bodyPr/>
          <a:lstStyle/>
          <a:p>
            <a:r>
              <a:rPr lang="fr-FR" u="sng" dirty="0"/>
              <a:t>Qu’est-ce qu’une tornade?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9BD3A9-0DBD-AD48-87B4-80995B882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836" y="1017142"/>
            <a:ext cx="5733336" cy="558291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sz="3100" dirty="0"/>
              <a:t>Le mot tornade provient de 2 mots espagnols : </a:t>
            </a:r>
          </a:p>
          <a:p>
            <a:pPr algn="just"/>
            <a:r>
              <a:rPr lang="fr-FR" sz="3100" dirty="0" err="1"/>
              <a:t>tronada</a:t>
            </a:r>
            <a:r>
              <a:rPr lang="fr-FR" sz="3100" dirty="0"/>
              <a:t> qui signifie orage </a:t>
            </a:r>
          </a:p>
          <a:p>
            <a:pPr algn="just"/>
            <a:r>
              <a:rPr lang="fr-FR" sz="3100" dirty="0" err="1"/>
              <a:t>tornear</a:t>
            </a:r>
            <a:r>
              <a:rPr lang="fr-FR" sz="3100" dirty="0"/>
              <a:t> qui signifie tourner.</a:t>
            </a:r>
          </a:p>
          <a:p>
            <a:pPr marL="0" indent="0" algn="just">
              <a:buNone/>
            </a:pPr>
            <a:r>
              <a:rPr lang="fr-FR" sz="3100" dirty="0"/>
              <a:t>Une tornade est un vent tourbillonnant d’une incroyable violence.</a:t>
            </a:r>
          </a:p>
          <a:p>
            <a:pPr marL="0" indent="0" algn="just">
              <a:buNone/>
            </a:pPr>
            <a:r>
              <a:rPr lang="fr-FR" sz="3100" dirty="0"/>
              <a:t>Elle forme un entonnoir qui peut atteindre 1 km de haut et qui aspire tout sur son passage.</a:t>
            </a:r>
          </a:p>
          <a:p>
            <a:pPr marL="0" indent="0" algn="just">
              <a:buNone/>
            </a:pPr>
            <a:r>
              <a:rPr lang="fr-FR" sz="3100" dirty="0"/>
              <a:t>L’air s’y déplace à la vitesse maximale de 500 km/h.</a:t>
            </a:r>
          </a:p>
          <a:p>
            <a:pPr marL="0" indent="0" algn="just">
              <a:buNone/>
            </a:pPr>
            <a:r>
              <a:rPr lang="fr-FR" sz="3100" dirty="0"/>
              <a:t>Une tornade en moyenne avance </a:t>
            </a:r>
          </a:p>
          <a:p>
            <a:pPr marL="0" indent="0" algn="just">
              <a:buNone/>
            </a:pPr>
            <a:r>
              <a:rPr lang="fr-FR" sz="3100" dirty="0"/>
              <a:t>à 50 Km/h.</a:t>
            </a:r>
          </a:p>
          <a:p>
            <a:pPr marL="0" indent="0" algn="just">
              <a:buNone/>
            </a:pPr>
            <a:r>
              <a:rPr lang="fr-FR" sz="3100" dirty="0"/>
              <a:t>Sa durée de vie varie de quelques minutes à plusieurs heures</a:t>
            </a:r>
            <a:r>
              <a:rPr lang="fr-FR" dirty="0"/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976074-2E55-4941-8FEB-080AB88E8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831" y="887078"/>
            <a:ext cx="5733334" cy="577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1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2BE3A4-F6FE-5C4E-9347-5330FF4B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59" y="118545"/>
            <a:ext cx="7031804" cy="703387"/>
          </a:xfrm>
        </p:spPr>
        <p:txBody>
          <a:bodyPr/>
          <a:lstStyle/>
          <a:p>
            <a:r>
              <a:rPr lang="fr-FR" u="sng" dirty="0"/>
              <a:t>Comment la tornade se forme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254618-8321-3246-9DE2-ABC34685D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67" y="1671513"/>
            <a:ext cx="4542908" cy="4351338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Une tornade se forme quand l’orage arrive. 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dirty="0"/>
              <a:t>L’air froid descend du nuage vers le sol.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E78A6E-7F06-DA4B-9863-2CB69E466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175" y="1029699"/>
            <a:ext cx="65786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7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42706F-7416-4342-BFCC-D18FC3CB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2" y="1140965"/>
            <a:ext cx="358996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600" dirty="0"/>
              <a:t>Mais le sol est chaud et comme l’air chaud est plus léger, il remonte du sol vers le nuage et s’enroule, sans se mélanger, autour du courant d’air froid.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7CBCB3-BD49-3748-852E-7C4B35F7F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624" y="1036984"/>
            <a:ext cx="72517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0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4FF418-7BD2-0C4D-AA35-5323B4A93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68" y="1074854"/>
            <a:ext cx="4744387" cy="4351338"/>
          </a:xfrm>
        </p:spPr>
        <p:txBody>
          <a:bodyPr/>
          <a:lstStyle/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dirty="0"/>
              <a:t>Les deux courants entrelacés produisent un effet « toupie » bref et violent : </a:t>
            </a:r>
          </a:p>
          <a:p>
            <a:pPr marL="0" indent="0">
              <a:buNone/>
            </a:pPr>
            <a:r>
              <a:rPr lang="fr-FR" sz="3600" dirty="0"/>
              <a:t>c’est la tornade.  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0D8F42-E4A0-D34D-8F97-9E8B13D5A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587" y="920750"/>
            <a:ext cx="61849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7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D4305-11DC-8E46-B66D-2634605F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404017" cy="765032"/>
          </a:xfrm>
        </p:spPr>
        <p:txBody>
          <a:bodyPr>
            <a:normAutofit/>
          </a:bodyPr>
          <a:lstStyle/>
          <a:p>
            <a:r>
              <a:rPr lang="fr-FR" b="1" u="sng" dirty="0" err="1"/>
              <a:t>Super-cellule</a:t>
            </a:r>
            <a:endParaRPr lang="fr-FR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555853-75F9-B44B-8318-FB86F20F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94544"/>
            <a:ext cx="3284094" cy="4882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Voilà à quoi ressemble une </a:t>
            </a:r>
            <a:r>
              <a:rPr lang="fr-FR" sz="3600" dirty="0" err="1"/>
              <a:t>super-cellule</a:t>
            </a:r>
            <a:r>
              <a:rPr lang="fr-FR" sz="3600" dirty="0"/>
              <a:t>.</a:t>
            </a:r>
          </a:p>
          <a:p>
            <a:pPr marL="0" indent="0">
              <a:buNone/>
            </a:pPr>
            <a:r>
              <a:rPr lang="fr-FR" sz="3600" dirty="0"/>
              <a:t>C’est un orage propice à la formation d’une ou plusieurs tornades </a:t>
            </a:r>
          </a:p>
        </p:txBody>
      </p:sp>
      <p:pic>
        <p:nvPicPr>
          <p:cNvPr id="6" name="Image 5" descr="Résultat de recherche d'images pour &quot;tornade&quot;">
            <a:extLst>
              <a:ext uri="{FF2B5EF4-FFF2-40B4-BE49-F238E27FC236}">
                <a16:creationId xmlns:a16="http://schemas.microsoft.com/office/drawing/2014/main" id="{970E640B-86BC-4C50-9EAC-6C454C84BDB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t="478"/>
          <a:stretch/>
        </p:blipFill>
        <p:spPr bwMode="auto">
          <a:xfrm>
            <a:off x="4497050" y="749507"/>
            <a:ext cx="7150307" cy="5427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413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4F31A-BE26-E942-9E5B-9D01AF5B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44" y="262561"/>
            <a:ext cx="6949611" cy="836951"/>
          </a:xfrm>
        </p:spPr>
        <p:txBody>
          <a:bodyPr/>
          <a:lstStyle/>
          <a:p>
            <a:r>
              <a:rPr lang="fr-FR" b="1" u="sng" dirty="0"/>
              <a:t>Où trouve t-on des tornades ?</a:t>
            </a:r>
            <a:endParaRPr lang="fr-FR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28C392-434D-3543-86BB-CDBCEE820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56" y="1253330"/>
            <a:ext cx="4686300" cy="5604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Sur la planète on trouve des tornades dans de nombreux pays. C’est aux Etats-Unis qu’il y en a le plus (</a:t>
            </a:r>
            <a:r>
              <a:rPr lang="fr-FR" sz="2400" dirty="0"/>
              <a:t>env.1000 par an). </a:t>
            </a:r>
          </a:p>
          <a:p>
            <a:pPr marL="0" indent="0">
              <a:buNone/>
            </a:pPr>
            <a:r>
              <a:rPr lang="fr-FR" dirty="0"/>
              <a:t>Car au printemps, des courants froids et secs descendent du pôle Nord à très haute altitude. </a:t>
            </a:r>
          </a:p>
          <a:p>
            <a:pPr marL="0" indent="0">
              <a:buNone/>
            </a:pPr>
            <a:r>
              <a:rPr lang="fr-FR" dirty="0"/>
              <a:t>En même temps, des courants d’air chaud et humide remontent du golfe du Mexique à une altitude beaucoup plus basse.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5236DF-68ED-4E4F-A87A-566094E0D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356" y="1253330"/>
            <a:ext cx="6743700" cy="45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9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D4305-11DC-8E46-B66D-2634605F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1975" cy="765032"/>
          </a:xfrm>
        </p:spPr>
        <p:txBody>
          <a:bodyPr/>
          <a:lstStyle/>
          <a:p>
            <a:r>
              <a:rPr lang="fr-FR" b="1" u="sng" dirty="0"/>
              <a:t>Les dégâts des tornades</a:t>
            </a:r>
            <a:endParaRPr lang="fr-FR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555853-75F9-B44B-8318-FB86F20F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50" y="1294544"/>
            <a:ext cx="4620030" cy="5198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Les tornades sont classées en fonction de leur intensité de F0 à F5 </a:t>
            </a:r>
          </a:p>
          <a:p>
            <a:pPr marL="0" indent="0">
              <a:buNone/>
            </a:pPr>
            <a:r>
              <a:rPr lang="fr-FR" dirty="0"/>
              <a:t>Force 0 : dégâts légers et vitesse du vent allant de 105 à 137 km/h </a:t>
            </a:r>
          </a:p>
          <a:p>
            <a:pPr marL="0" indent="0">
              <a:buNone/>
            </a:pPr>
            <a:r>
              <a:rPr lang="fr-FR" dirty="0"/>
              <a:t>Force 5 : dégâts incroyables et vitesse du vent à + de 400 km/h  </a:t>
            </a:r>
          </a:p>
          <a:p>
            <a:pPr marL="0" indent="0">
              <a:buNone/>
            </a:pPr>
            <a:r>
              <a:rPr lang="fr-FR" dirty="0"/>
              <a:t>Après le passage d’une F5, la plupart des bâtiments sont dévastés.</a:t>
            </a:r>
          </a:p>
        </p:txBody>
      </p:sp>
      <p:pic>
        <p:nvPicPr>
          <p:cNvPr id="1028" name="Picture 4" descr="Résultat de recherche d'images pour &quot;image destruction tornade&quot;">
            <a:extLst>
              <a:ext uri="{FF2B5EF4-FFF2-40B4-BE49-F238E27FC236}">
                <a16:creationId xmlns:a16="http://schemas.microsoft.com/office/drawing/2014/main" id="{2A0D0D39-D9A4-924D-8FB0-52D318198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80" y="1294544"/>
            <a:ext cx="6645573" cy="44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4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D4305-11DC-8E46-B66D-2634605F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1975" cy="765032"/>
          </a:xfrm>
        </p:spPr>
        <p:txBody>
          <a:bodyPr/>
          <a:lstStyle/>
          <a:p>
            <a:pPr algn="ctr"/>
            <a:r>
              <a:rPr lang="fr-FR" b="1" u="sng" dirty="0"/>
              <a:t>Les  plus grandes tornades </a:t>
            </a:r>
            <a:endParaRPr lang="fr-FR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555853-75F9-B44B-8318-FB86F20F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544"/>
            <a:ext cx="10959059" cy="4882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La plus importante tornade a été enregistrée aux USA en 1925 </a:t>
            </a:r>
          </a:p>
          <a:p>
            <a:pPr marL="0" indent="0">
              <a:buNone/>
            </a:pPr>
            <a:r>
              <a:rPr lang="fr-FR" sz="3600" dirty="0"/>
              <a:t>Elle s’est déplacée sur 352 km faisant 695 morts </a:t>
            </a:r>
          </a:p>
          <a:p>
            <a:pPr marL="0" indent="0">
              <a:buNone/>
            </a:pPr>
            <a:r>
              <a:rPr lang="fr-FR" sz="3600" dirty="0"/>
              <a:t>et elle a détruit 15 000 habitations.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dirty="0"/>
              <a:t>En 2013, la puissante tornade d’El Reno en Oklahoma avait une largeur estimée à 4,2 km à sa base.</a:t>
            </a:r>
          </a:p>
        </p:txBody>
      </p:sp>
    </p:spTree>
    <p:extLst>
      <p:ext uri="{BB962C8B-B14F-4D97-AF65-F5344CB8AC3E}">
        <p14:creationId xmlns:p14="http://schemas.microsoft.com/office/powerpoint/2010/main" val="419152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413</Words>
  <Application>Microsoft Office PowerPoint</Application>
  <PresentationFormat>Grand écran</PresentationFormat>
  <Paragraphs>57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Les tornades</vt:lpstr>
      <vt:lpstr>Qu’est-ce qu’une tornade?</vt:lpstr>
      <vt:lpstr>Comment la tornade se forme</vt:lpstr>
      <vt:lpstr>Présentation PowerPoint</vt:lpstr>
      <vt:lpstr>Présentation PowerPoint</vt:lpstr>
      <vt:lpstr>Super-cellule</vt:lpstr>
      <vt:lpstr>Où trouve t-on des tornades ?</vt:lpstr>
      <vt:lpstr>Les dégâts des tornades</vt:lpstr>
      <vt:lpstr>Les  plus grandes tornades </vt:lpstr>
      <vt:lpstr>En FRANCE</vt:lpstr>
      <vt:lpstr>MERCI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tornades</dc:title>
  <dc:creator>Microsoft Office User</dc:creator>
  <cp:lastModifiedBy>DONICZKA Alain</cp:lastModifiedBy>
  <cp:revision>23</cp:revision>
  <cp:lastPrinted>2021-02-18T19:44:23Z</cp:lastPrinted>
  <dcterms:created xsi:type="dcterms:W3CDTF">2021-02-16T17:06:41Z</dcterms:created>
  <dcterms:modified xsi:type="dcterms:W3CDTF">2021-02-26T15:40:47Z</dcterms:modified>
</cp:coreProperties>
</file>