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8" r:id="rId4"/>
    <p:sldId id="259" r:id="rId5"/>
    <p:sldId id="263" r:id="rId6"/>
    <p:sldId id="266" r:id="rId7"/>
    <p:sldId id="265" r:id="rId8"/>
    <p:sldId id="260" r:id="rId9"/>
    <p:sldId id="267" r:id="rId10"/>
    <p:sldId id="261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0B3"/>
    <a:srgbClr val="2513AD"/>
    <a:srgbClr val="FF9900"/>
    <a:srgbClr val="33CC33"/>
    <a:srgbClr val="85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1BD8B-D3CA-4B1D-94DC-47A3E9A6072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2F25-0681-4D5B-B208-7343014C0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0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2F25-0681-4D5B-B208-7343014C0C9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95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2F25-0681-4D5B-B208-7343014C0C9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2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11B34-A2D5-4231-8CCD-BFBC05B13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9FCEE3-476F-4558-817E-CEF3E42B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90FB7D-9389-4FF7-9810-47B3E543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340BAC-FAC9-42B2-84FE-C4FDB07C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1C0D74-D687-4E11-B18D-D3D6B366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99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5605B-F538-4249-8FAD-0CD725BF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BE8676-59BF-40ED-AF19-C7C29AE99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151C10-414A-4DD5-B14F-88373728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2ECCC-F19C-4E09-9B0C-B8C1CD39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E051FB-5677-4F23-9EA2-98512F25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95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91DA1E-3863-48E8-8498-63A2CB7CF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ABB87D-AB48-49E5-B53D-9FDDD7E18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16C5EC-9812-4F11-8F2C-BBD52722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363AAB-3F21-499A-81E9-FA5F8405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E6D347-62E8-4162-BD25-7BAE7B11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37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F78A0-6EA2-4476-866E-521278EC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BA035-E5D0-4C33-9317-5EE5614C7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4A2DE-E5F4-4962-802D-B2F4D870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36230-9605-40DD-96B6-D77EA3B1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1727A-0CD9-41D5-867B-C7360011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29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7B3E1-29AC-4A10-A7B9-DBCCC4CA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88E29E-867A-469F-83A3-8BE2E75CC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9B488-CE71-44EE-8ED5-85080098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532325-8C54-4184-AC8D-452A3E6E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283B06-8025-480E-8CEB-36D27A12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79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DB537-15D3-4B01-9F2F-C890195E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BC56A3-A5FA-4702-B146-71997065B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2C0DC5-9F25-473A-8DE0-ED4D13F8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1D872B-8081-49A7-80B5-0A4674C3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B76289-B86A-42B0-9DA4-68AA7819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5F16D6-98EB-4656-A336-7397C563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25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45A49-981B-492C-8EC8-23BA3E1A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14DFFF-E0D9-49EE-8BAA-8329B9521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87045D-57DB-4BD0-8D64-92F7498E0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DD6F40-ADF7-4487-A203-32704B832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FC3535-1A54-4539-BFE3-F53070FE9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3DEA02-6E07-48F2-952D-745C7216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E021E-82DC-48A0-8CDF-9E48FAD5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181A2E-E4F5-4E65-87AD-54DB66AB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107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1CA95-B544-407A-85F8-154BABB5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379342-8B8D-435B-A275-5C8B9B00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576A4B-2D13-41B0-9E0D-1239FEC4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1CD15A-DE64-431D-93DE-268C0DD3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0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34A8DD-43B1-48B4-92E4-750789B8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3A4163-C405-402C-AEB5-EDDE3B34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960C06-53FA-4508-ADE2-A2538B6A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81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12415-A1DC-4E5D-9C34-0DB8BF78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8E1459-7FF5-4AF8-B8AB-7E8E35705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442016-61AA-4855-9DA7-4BC2DC6E5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1B2C73-BAF8-4B28-9CAB-8FB5910F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5006B2-971D-4D8D-87B2-2A33D9F5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D9E4AD-5119-4BBF-B6DA-825A1AD3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22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0639B-79CB-4F74-98AF-2C0EBD21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74B732-3C1C-4A89-8F84-496817B2C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2D2A3C-715C-4625-A6AE-4DF0F4F96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4B29A1-E4EF-49C2-805B-6891087F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34AE11-C1B2-4590-8353-D8F2D65B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C21F3D-2D2C-4DD7-BBD2-28A39089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9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18047D-C913-4EEA-A304-DA9982EE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0DC9D-F0F6-415F-8472-F3CF2D8FC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202EB6-A9A5-4D1E-A245-145C02395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0A07-898D-466F-BA47-59DE89593549}" type="datetimeFigureOut">
              <a:rPr lang="fr-FR" smtClean="0"/>
              <a:t>08/11/2020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3976A9-25E6-4125-88C8-DA5911ABF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D54B2A-A3AF-4682-98B4-6D045554E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78B3-4370-42DC-B630-27D5B4F65D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84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33864-851F-4AE0-B468-7D71DB3B9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2" y="556411"/>
            <a:ext cx="10132738" cy="1278309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           </a:t>
            </a:r>
            <a:r>
              <a:rPr lang="fr-FR" b="1" dirty="0">
                <a:solidFill>
                  <a:srgbClr val="FF0000"/>
                </a:solidFill>
              </a:rPr>
              <a:t>Les tortues Hermann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FB2D58-A464-41B7-B6FA-5AFB979FA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1" y="3016526"/>
            <a:ext cx="4650098" cy="314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5AA3B08F-5D88-4DFD-A505-0CA8D5B67D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566" y="3276600"/>
            <a:ext cx="2385834" cy="23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28" name="Picture 4" descr="Tortue d'hermann : taille, description, biotope, habitat, reproduction">
            <a:extLst>
              <a:ext uri="{FF2B5EF4-FFF2-40B4-BE49-F238E27FC236}">
                <a16:creationId xmlns:a16="http://schemas.microsoft.com/office/drawing/2014/main" id="{E31AF76D-701E-4668-9FE7-497CDEADE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2" r="9727"/>
          <a:stretch/>
        </p:blipFill>
        <p:spPr bwMode="auto">
          <a:xfrm>
            <a:off x="6515558" y="3016527"/>
            <a:ext cx="4650098" cy="31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8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044468-F9F9-461D-8036-B83ACFF6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0" y="770283"/>
            <a:ext cx="11320924" cy="6087717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Vrai ou faux</a:t>
            </a:r>
            <a:r>
              <a:rPr lang="fr-FR" dirty="0"/>
              <a:t> : </a:t>
            </a:r>
            <a:r>
              <a:rPr lang="fr-FR" sz="2000" dirty="0"/>
              <a:t>(justifiez votre réponse)</a:t>
            </a: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1. Les tortues Hermann sont des mammifères ? 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B050"/>
                </a:solidFill>
              </a:rPr>
              <a:t>Faux, elles sont des ovipares.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2. Les tortues Hermann sont vertébrées ?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B050"/>
                </a:solidFill>
              </a:rPr>
              <a:t>Vrai, elles ont des os.</a:t>
            </a:r>
          </a:p>
          <a:p>
            <a:pPr marL="0" indent="0">
              <a:buNone/>
            </a:pP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400" dirty="0"/>
              <a:t> </a:t>
            </a:r>
            <a:r>
              <a:rPr lang="fr-FR" b="1" dirty="0"/>
              <a:t>Questionnaire : </a:t>
            </a:r>
            <a:r>
              <a:rPr lang="fr-FR" sz="2000" dirty="0"/>
              <a:t>(répondez aux questions)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1. Quelle est la famille des tortues Hermann ?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B050"/>
                </a:solidFill>
              </a:rPr>
              <a:t>Les tortues Hermann sont de la famille des tortues terrestres.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2. Que mangent les tortues Hermann ?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B050"/>
                </a:solidFill>
              </a:rPr>
              <a:t>Elles mangent des fleurs, de la salade et des betteraves entre autre.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3. Où vivent principalement les tortues Hermann ?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B050"/>
                </a:solidFill>
              </a:rPr>
              <a:t>Elles vivent principalement en Europe et en Asie.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50257E-2554-43A5-8950-56145699F368}"/>
              </a:ext>
            </a:extLst>
          </p:cNvPr>
          <p:cNvSpPr txBox="1"/>
          <p:nvPr/>
        </p:nvSpPr>
        <p:spPr>
          <a:xfrm>
            <a:off x="3973766" y="0"/>
            <a:ext cx="3634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Q</a:t>
            </a:r>
            <a:r>
              <a:rPr lang="fr-FR" sz="4000" dirty="0">
                <a:solidFill>
                  <a:schemeClr val="accent2"/>
                </a:solidFill>
              </a:rPr>
              <a:t>U</a:t>
            </a:r>
            <a:r>
              <a:rPr lang="fr-FR" sz="4000" dirty="0">
                <a:solidFill>
                  <a:srgbClr val="92D050"/>
                </a:solidFill>
              </a:rPr>
              <a:t>I</a:t>
            </a:r>
            <a:r>
              <a:rPr lang="fr-FR" sz="4000" dirty="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2" name="AutoShape 2" descr="Un homme tente de passer la douane avec sa tortue en la faisant passer pour  un burger | YZGeneration">
            <a:extLst>
              <a:ext uri="{FF2B5EF4-FFF2-40B4-BE49-F238E27FC236}">
                <a16:creationId xmlns:a16="http://schemas.microsoft.com/office/drawing/2014/main" id="{C2656F42-2206-43E2-9492-DABB203CF3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Un homme tente de passer la douane avec sa tortue en la faisant passer pour  un burger | YZGeneration">
            <a:extLst>
              <a:ext uri="{FF2B5EF4-FFF2-40B4-BE49-F238E27FC236}">
                <a16:creationId xmlns:a16="http://schemas.microsoft.com/office/drawing/2014/main" id="{6CF53ABA-92BA-496F-B043-FCD3A5763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41" y="1887695"/>
            <a:ext cx="4368983" cy="24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93B70-A8F3-437B-BEDA-F76B1A0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</a:p>
        </p:txBody>
      </p:sp>
      <p:pic>
        <p:nvPicPr>
          <p:cNvPr id="3074" name="Picture 2" descr="En Israël un smiley a un sens juridique, et ce n'est pas un joke! - Tribune  Juive">
            <a:extLst>
              <a:ext uri="{FF2B5EF4-FFF2-40B4-BE49-F238E27FC236}">
                <a16:creationId xmlns:a16="http://schemas.microsoft.com/office/drawing/2014/main" id="{B7E21CB1-EE6C-45EA-9D7F-AA505AD0C6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70" y="1889801"/>
            <a:ext cx="6902548" cy="44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9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BC3822-1CC9-4519-AFF0-795A9FF6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6E25B-866F-4317-AE16-88F1FD493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1179"/>
          </a:xfrm>
        </p:spPr>
        <p:txBody>
          <a:bodyPr/>
          <a:lstStyle/>
          <a:p>
            <a:pPr marL="0" indent="0">
              <a:buNone/>
            </a:pPr>
            <a:endParaRPr lang="fr-FR" sz="3600" dirty="0"/>
          </a:p>
          <a:p>
            <a:pPr marL="742950" indent="-742950">
              <a:buAutoNum type="arabicPeriod"/>
            </a:pPr>
            <a:r>
              <a:rPr lang="fr-FR" sz="3600" dirty="0"/>
              <a:t>Généralités</a:t>
            </a:r>
          </a:p>
          <a:p>
            <a:pPr marL="742950" indent="-742950">
              <a:buAutoNum type="arabicPeriod"/>
            </a:pPr>
            <a:r>
              <a:rPr lang="fr-FR" sz="3600" dirty="0"/>
              <a:t>Habitat</a:t>
            </a:r>
          </a:p>
          <a:p>
            <a:pPr marL="742950" indent="-742950">
              <a:buAutoNum type="arabicPeriod"/>
            </a:pPr>
            <a:r>
              <a:rPr lang="fr-FR" sz="3600" dirty="0"/>
              <a:t>Mode de vie</a:t>
            </a:r>
          </a:p>
          <a:p>
            <a:pPr marL="742950" indent="-742950">
              <a:buAutoNum type="arabicPeriod"/>
            </a:pPr>
            <a:r>
              <a:rPr lang="fr-FR" sz="3600" dirty="0"/>
              <a:t>Naissance</a:t>
            </a:r>
          </a:p>
          <a:p>
            <a:pPr marL="742950" indent="-742950">
              <a:buAutoNum type="arabicPeriod"/>
            </a:pPr>
            <a:r>
              <a:rPr lang="fr-FR" sz="3600" dirty="0"/>
              <a:t>Alimentation</a:t>
            </a:r>
          </a:p>
          <a:p>
            <a:pPr marL="742950" indent="-742950">
              <a:buAutoNum type="arabicPeriod"/>
            </a:pPr>
            <a:r>
              <a:rPr lang="fr-FR" sz="3600" dirty="0"/>
              <a:t>Espérance de vie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0C2F940-D861-43C4-A7F5-2601662AC2B9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761809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BCA8C38-D214-4D8C-BEC8-4A6F7BD0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6F9BF-2FD6-4D67-A796-5F0357968A42}" type="slidenum">
              <a:rPr lang="fr-FR" smtClean="0"/>
              <a:t>2</a:t>
            </a:fld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0929B4-B0A4-4B0A-A668-2C9FF9626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63" y="2779642"/>
            <a:ext cx="4616519" cy="28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0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97A0E-9DC1-482C-A5D5-5AB82FDC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201129"/>
            <a:ext cx="10515600" cy="9072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Généralités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4F502-54F1-47BC-8EFB-37BC69B0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1" y="1398242"/>
            <a:ext cx="10515600" cy="4351338"/>
          </a:xfrm>
        </p:spPr>
        <p:txBody>
          <a:bodyPr/>
          <a:lstStyle/>
          <a:p>
            <a:r>
              <a:rPr lang="fr-FR" dirty="0"/>
              <a:t>Tortues Hermann = Classe des reptiles à carapace</a:t>
            </a:r>
          </a:p>
          <a:p>
            <a:pPr lvl="1"/>
            <a:r>
              <a:rPr lang="fr-FR" b="1" u="sng" dirty="0">
                <a:solidFill>
                  <a:srgbClr val="00B050"/>
                </a:solidFill>
              </a:rPr>
              <a:t>Famille</a:t>
            </a:r>
            <a:r>
              <a:rPr lang="fr-FR" dirty="0"/>
              <a:t> = </a:t>
            </a:r>
            <a:r>
              <a:rPr lang="fr-FR" b="1" u="sng" dirty="0">
                <a:solidFill>
                  <a:srgbClr val="00B050"/>
                </a:solidFill>
              </a:rPr>
              <a:t>tortues terrestres</a:t>
            </a:r>
            <a:endParaRPr lang="fr-FR" dirty="0"/>
          </a:p>
          <a:p>
            <a:pPr lvl="1"/>
            <a:r>
              <a:rPr lang="fr-FR" b="1" u="sng" dirty="0">
                <a:solidFill>
                  <a:srgbClr val="0070C0"/>
                </a:solidFill>
              </a:rPr>
              <a:t>Espèce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=</a:t>
            </a:r>
            <a:r>
              <a:rPr lang="fr-FR" b="1" dirty="0">
                <a:solidFill>
                  <a:srgbClr val="0070C0"/>
                </a:solidFill>
              </a:rPr>
              <a:t>  </a:t>
            </a:r>
            <a:r>
              <a:rPr lang="fr-FR" dirty="0"/>
              <a:t>«</a:t>
            </a:r>
            <a:r>
              <a:rPr lang="fr-FR" b="1" u="sng" dirty="0">
                <a:solidFill>
                  <a:srgbClr val="0070C0"/>
                </a:solidFill>
              </a:rPr>
              <a:t>Hermann</a:t>
            </a:r>
            <a:r>
              <a:rPr lang="fr-FR" dirty="0"/>
              <a:t>»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Halte aux idées reçues sur la tortue de jardin - Redon.maville.com">
            <a:extLst>
              <a:ext uri="{FF2B5EF4-FFF2-40B4-BE49-F238E27FC236}">
                <a16:creationId xmlns:a16="http://schemas.microsoft.com/office/drawing/2014/main" id="{F655B51E-6A43-499C-B477-77AC0935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78" y="3821552"/>
            <a:ext cx="3890146" cy="26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rtue d'Hermann — Wikipédia">
            <a:extLst>
              <a:ext uri="{FF2B5EF4-FFF2-40B4-BE49-F238E27FC236}">
                <a16:creationId xmlns:a16="http://schemas.microsoft.com/office/drawing/2014/main" id="{DE7A1E39-C45B-45C0-9394-E7D2DD71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9" y="3821552"/>
            <a:ext cx="3755624" cy="265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1461192-38BC-4567-BC46-C1E7CF53D0C9}"/>
              </a:ext>
            </a:extLst>
          </p:cNvPr>
          <p:cNvSpPr txBox="1"/>
          <p:nvPr/>
        </p:nvSpPr>
        <p:spPr>
          <a:xfrm>
            <a:off x="1133827" y="3176470"/>
            <a:ext cx="3422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Tortues Hermann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FE435B-C9E8-4792-9FE2-E10CB9C9FEE5}"/>
              </a:ext>
            </a:extLst>
          </p:cNvPr>
          <p:cNvSpPr txBox="1"/>
          <p:nvPr/>
        </p:nvSpPr>
        <p:spPr>
          <a:xfrm>
            <a:off x="7266857" y="3198167"/>
            <a:ext cx="3422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Tortues terrestres </a:t>
            </a:r>
          </a:p>
        </p:txBody>
      </p:sp>
    </p:spTree>
    <p:extLst>
      <p:ext uri="{BB962C8B-B14F-4D97-AF65-F5344CB8AC3E}">
        <p14:creationId xmlns:p14="http://schemas.microsoft.com/office/powerpoint/2010/main" val="207687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002B27-FF06-4440-A610-20A08494D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2" y="1406386"/>
            <a:ext cx="10608137" cy="5116829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Les </a:t>
            </a:r>
            <a:r>
              <a:rPr lang="fr-FR" b="1" dirty="0">
                <a:solidFill>
                  <a:srgbClr val="C010B3"/>
                </a:solidFill>
                <a:latin typeface="Calibri" panose="020F0502020204030204" pitchFamily="34" charset="0"/>
              </a:rPr>
              <a:t>tortues Hermann</a:t>
            </a:r>
            <a:r>
              <a:rPr lang="fr-FR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</a:rPr>
              <a:t>sont </a:t>
            </a:r>
            <a:r>
              <a:rPr lang="fr-FR" b="1" dirty="0">
                <a:solidFill>
                  <a:srgbClr val="C010B3"/>
                </a:solidFill>
                <a:latin typeface="Calibri" panose="020F0502020204030204" pitchFamily="34" charset="0"/>
              </a:rPr>
              <a:t>ovipares</a:t>
            </a:r>
            <a:endParaRPr lang="fr-FR" b="1" dirty="0">
              <a:latin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</a:rPr>
              <a:t>Elles sont aussi </a:t>
            </a:r>
            <a:r>
              <a:rPr lang="fr-FR" b="1" dirty="0">
                <a:solidFill>
                  <a:srgbClr val="FFC000"/>
                </a:solidFill>
                <a:latin typeface="Calibri" panose="020F0502020204030204" pitchFamily="34" charset="0"/>
              </a:rPr>
              <a:t>vertébrées</a:t>
            </a:r>
          </a:p>
          <a:p>
            <a:r>
              <a:rPr lang="fr-FR" i="0" dirty="0">
                <a:solidFill>
                  <a:srgbClr val="222222"/>
                </a:solidFill>
                <a:effectLst/>
              </a:rPr>
              <a:t>Leurs </a:t>
            </a:r>
            <a:r>
              <a:rPr lang="fr-FR" b="1" i="0" dirty="0">
                <a:solidFill>
                  <a:srgbClr val="00B050"/>
                </a:solidFill>
                <a:effectLst/>
              </a:rPr>
              <a:t>tailles</a:t>
            </a:r>
            <a:r>
              <a:rPr lang="fr-FR" i="0" dirty="0">
                <a:solidFill>
                  <a:srgbClr val="222222"/>
                </a:solidFill>
                <a:effectLst/>
              </a:rPr>
              <a:t> sont en moyenne de</a:t>
            </a:r>
            <a:r>
              <a:rPr lang="fr-FR" i="0" dirty="0">
                <a:solidFill>
                  <a:srgbClr val="00B050"/>
                </a:solidFill>
                <a:effectLst/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2</a:t>
            </a:r>
            <a:r>
              <a:rPr lang="fr-FR" b="1" i="0" dirty="0">
                <a:solidFill>
                  <a:srgbClr val="00B050"/>
                </a:solidFill>
                <a:effectLst/>
              </a:rPr>
              <a:t>0 cm</a:t>
            </a:r>
            <a:endParaRPr lang="fr-FR" b="1" i="0" dirty="0">
              <a:solidFill>
                <a:srgbClr val="222222"/>
              </a:solidFill>
              <a:effectLst/>
            </a:endParaRPr>
          </a:p>
          <a:p>
            <a:r>
              <a:rPr lang="fr-FR" dirty="0">
                <a:solidFill>
                  <a:srgbClr val="222222"/>
                </a:solidFill>
              </a:rPr>
              <a:t>Une tortue Hermann adulte à un</a:t>
            </a:r>
            <a:r>
              <a:rPr lang="fr-FR" i="0" dirty="0">
                <a:solidFill>
                  <a:srgbClr val="222222"/>
                </a:solidFill>
                <a:effectLst/>
              </a:rPr>
              <a:t> </a:t>
            </a:r>
            <a:r>
              <a:rPr lang="fr-FR" b="1" i="0" dirty="0">
                <a:solidFill>
                  <a:srgbClr val="FF0000"/>
                </a:solidFill>
                <a:effectLst/>
              </a:rPr>
              <a:t>poids</a:t>
            </a:r>
            <a:r>
              <a:rPr lang="fr-FR" dirty="0">
                <a:solidFill>
                  <a:srgbClr val="222222"/>
                </a:solidFill>
              </a:rPr>
              <a:t> d’environ </a:t>
            </a:r>
            <a:r>
              <a:rPr lang="fr-FR" b="1" dirty="0">
                <a:solidFill>
                  <a:srgbClr val="FF0000"/>
                </a:solidFill>
              </a:rPr>
              <a:t>2 à 3</a:t>
            </a:r>
            <a:r>
              <a:rPr lang="fr-FR" b="1" i="0" dirty="0">
                <a:solidFill>
                  <a:srgbClr val="FF0000"/>
                </a:solidFill>
                <a:effectLst/>
              </a:rPr>
              <a:t> kg</a:t>
            </a:r>
          </a:p>
          <a:p>
            <a:r>
              <a:rPr lang="fr-FR" dirty="0"/>
              <a:t>Ses </a:t>
            </a:r>
            <a:r>
              <a:rPr lang="fr-FR" b="1" dirty="0">
                <a:solidFill>
                  <a:srgbClr val="2513AD"/>
                </a:solidFill>
              </a:rPr>
              <a:t>couleurs</a:t>
            </a:r>
            <a:r>
              <a:rPr lang="fr-FR" dirty="0"/>
              <a:t> sont le </a:t>
            </a:r>
            <a:r>
              <a:rPr lang="fr-FR" b="1" dirty="0">
                <a:solidFill>
                  <a:srgbClr val="FFC000"/>
                </a:solidFill>
              </a:rPr>
              <a:t>jaune</a:t>
            </a:r>
            <a:r>
              <a:rPr lang="fr-FR" dirty="0"/>
              <a:t>, </a:t>
            </a:r>
            <a:r>
              <a:rPr lang="fr-FR" b="1" dirty="0"/>
              <a:t>noir</a:t>
            </a:r>
            <a:r>
              <a:rPr lang="fr-FR" dirty="0"/>
              <a:t> et le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brun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8821FE9-4087-4F62-B60B-240EBCB8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2" y="212282"/>
            <a:ext cx="7620001" cy="10251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Généralités (2)</a:t>
            </a:r>
          </a:p>
        </p:txBody>
      </p:sp>
      <p:pic>
        <p:nvPicPr>
          <p:cNvPr id="1026" name="Picture 2" descr="Mieux comprendre la reproduction des tortues">
            <a:extLst>
              <a:ext uri="{FF2B5EF4-FFF2-40B4-BE49-F238E27FC236}">
                <a16:creationId xmlns:a16="http://schemas.microsoft.com/office/drawing/2014/main" id="{1B45F6E6-52D2-48DE-832D-3A430FE8C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76" y="3820239"/>
            <a:ext cx="4070748" cy="270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TURTLE MANIA, site de conseils des tortues terrestes et aquatiques">
            <a:extLst>
              <a:ext uri="{FF2B5EF4-FFF2-40B4-BE49-F238E27FC236}">
                <a16:creationId xmlns:a16="http://schemas.microsoft.com/office/drawing/2014/main" id="{8EC0114E-9BC1-4717-BF9C-028478362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44143"/>
          <a:stretch/>
        </p:blipFill>
        <p:spPr bwMode="auto">
          <a:xfrm>
            <a:off x="2115648" y="4250790"/>
            <a:ext cx="3317249" cy="17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12E02D1-C8C7-4436-B3D2-A59C40005C3A}"/>
              </a:ext>
            </a:extLst>
          </p:cNvPr>
          <p:cNvSpPr txBox="1"/>
          <p:nvPr/>
        </p:nvSpPr>
        <p:spPr>
          <a:xfrm>
            <a:off x="2375453" y="6080638"/>
            <a:ext cx="314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Squelette de la tortue Hermann</a:t>
            </a:r>
          </a:p>
          <a:p>
            <a:endParaRPr lang="fr-FR" dirty="0"/>
          </a:p>
        </p:txBody>
      </p:sp>
      <p:pic>
        <p:nvPicPr>
          <p:cNvPr id="1028" name="Picture 4" descr="Tortues terrestres Tortue Hermann Ile-de-France Essonne - Annonces reptiles  - cheloniophilie.com">
            <a:extLst>
              <a:ext uri="{FF2B5EF4-FFF2-40B4-BE49-F238E27FC236}">
                <a16:creationId xmlns:a16="http://schemas.microsoft.com/office/drawing/2014/main" id="{B50419B1-9142-485D-B416-5D20619C9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0"/>
          <a:stretch/>
        </p:blipFill>
        <p:spPr bwMode="auto">
          <a:xfrm>
            <a:off x="9317879" y="525937"/>
            <a:ext cx="2381345" cy="270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1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EBA53-D7F3-4CBC-BAE8-A2107316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92199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Habitat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AA6B2-310D-47BD-89D9-D73164CB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451"/>
            <a:ext cx="11017526" cy="1398354"/>
          </a:xfrm>
        </p:spPr>
        <p:txBody>
          <a:bodyPr/>
          <a:lstStyle/>
          <a:p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Principalement</a:t>
            </a:r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en Europe et en Asie</a:t>
            </a:r>
          </a:p>
          <a:p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Maisons faites de buissons et de petits rochers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AutoShape 2" descr="Tortue grecque : élevage, alimentation, enclos et tout le reste !">
            <a:extLst>
              <a:ext uri="{FF2B5EF4-FFF2-40B4-BE49-F238E27FC236}">
                <a16:creationId xmlns:a16="http://schemas.microsoft.com/office/drawing/2014/main" id="{1340AB16-D1AD-47F9-BBB1-B6D3F59707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Picture 4" descr="Tortue grecque : élevage, alimentation, enclos et tout le reste !">
            <a:extLst>
              <a:ext uri="{FF2B5EF4-FFF2-40B4-BE49-F238E27FC236}">
                <a16:creationId xmlns:a16="http://schemas.microsoft.com/office/drawing/2014/main" id="{13C09B3C-2A68-4EF1-A5E7-BFAEFD1A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2" y="2807805"/>
            <a:ext cx="5635323" cy="37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134316-0173-4754-A01B-DE8BF00DB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0" t="2606" r="2196" b="15389"/>
          <a:stretch/>
        </p:blipFill>
        <p:spPr>
          <a:xfrm>
            <a:off x="251790" y="2807805"/>
            <a:ext cx="5920969" cy="37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7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6C0CF-D1C1-47FF-BF68-A18FB408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70"/>
            <a:ext cx="10515600" cy="95181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Mode de vie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7BDEFA-A94D-44F8-B4ED-51AAB2AB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64" y="164672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Animal solitaire non territorial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Hibernation</a:t>
            </a:r>
            <a:r>
              <a:rPr lang="fr-FR" dirty="0"/>
              <a:t> de la </a:t>
            </a:r>
            <a:r>
              <a:rPr lang="fr-FR" dirty="0">
                <a:solidFill>
                  <a:srgbClr val="FF0000"/>
                </a:solidFill>
              </a:rPr>
              <a:t>Toussaint à la Saint-Valentin</a:t>
            </a:r>
          </a:p>
          <a:p>
            <a:pPr lvl="1"/>
            <a:r>
              <a:rPr lang="fr-FR" dirty="0"/>
              <a:t>Elles </a:t>
            </a:r>
            <a:r>
              <a:rPr lang="fr-FR" b="1" dirty="0"/>
              <a:t>mangent beaucoup en octobre</a:t>
            </a:r>
            <a:r>
              <a:rPr lang="fr-FR" dirty="0"/>
              <a:t> pour préparer cette période</a:t>
            </a:r>
          </a:p>
          <a:p>
            <a:pPr lvl="1"/>
            <a:r>
              <a:rPr lang="fr-FR" b="1" dirty="0"/>
              <a:t>Léthargie</a:t>
            </a:r>
            <a:r>
              <a:rPr lang="fr-FR" dirty="0"/>
              <a:t> complète (Thermorégulation)</a:t>
            </a:r>
          </a:p>
          <a:p>
            <a:pPr lvl="1"/>
            <a:r>
              <a:rPr lang="fr-FR" dirty="0"/>
              <a:t>Reprise de la vie quand </a:t>
            </a:r>
            <a:r>
              <a:rPr lang="fr-FR" b="1" dirty="0"/>
              <a:t>température &gt;10°</a:t>
            </a:r>
          </a:p>
          <a:p>
            <a:pPr marL="457200" lvl="1" indent="0">
              <a:buNone/>
            </a:pPr>
            <a:endParaRPr lang="fr-FR" b="1" dirty="0"/>
          </a:p>
          <a:p>
            <a:pPr lvl="1"/>
            <a:endParaRPr lang="fr-FR" b="1" dirty="0"/>
          </a:p>
          <a:p>
            <a:endParaRPr lang="fr-FR" b="1" dirty="0"/>
          </a:p>
          <a:p>
            <a:r>
              <a:rPr lang="fr-FR" b="1" dirty="0"/>
              <a:t>Reproduction </a:t>
            </a:r>
            <a:r>
              <a:rPr lang="fr-FR" dirty="0"/>
              <a:t>dès le mois de mars (seule période de rencontres)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9C0AFF-9FE6-47A1-86FA-540F816CA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229" y="3647697"/>
            <a:ext cx="2619375" cy="17430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49D6D1-5237-47D6-A084-3BDEBFC6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228" y="14207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3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D6379-B279-41FD-A5D7-5512897A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203752"/>
            <a:ext cx="5829300" cy="91774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Naissance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0A1314-1502-4382-98A8-8F8AEB356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22" y="1428059"/>
            <a:ext cx="10515600" cy="4351338"/>
          </a:xfrm>
        </p:spPr>
        <p:txBody>
          <a:bodyPr/>
          <a:lstStyle/>
          <a:p>
            <a:r>
              <a:rPr lang="fr-FR" sz="3600" dirty="0">
                <a:solidFill>
                  <a:srgbClr val="FF0000"/>
                </a:solidFill>
              </a:rPr>
              <a:t>90 jours dans l’œuf </a:t>
            </a:r>
            <a:r>
              <a:rPr lang="fr-FR" sz="3600" dirty="0"/>
              <a:t>(3 mois)</a:t>
            </a:r>
          </a:p>
          <a:p>
            <a:r>
              <a:rPr lang="fr-FR" sz="3600" dirty="0">
                <a:solidFill>
                  <a:srgbClr val="FFC000"/>
                </a:solidFill>
              </a:rPr>
              <a:t>3 à 5 cm </a:t>
            </a:r>
            <a:r>
              <a:rPr lang="fr-FR" sz="3600" dirty="0"/>
              <a:t>en moyenne</a:t>
            </a:r>
          </a:p>
          <a:p>
            <a:r>
              <a:rPr lang="fr-FR" sz="3600" i="0" dirty="0">
                <a:solidFill>
                  <a:srgbClr val="2513AD"/>
                </a:solidFill>
                <a:effectLst/>
              </a:rPr>
              <a:t>10 g à la naissance</a:t>
            </a:r>
            <a:r>
              <a:rPr lang="fr-FR" sz="3600" i="0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fr-FR" dirty="0"/>
          </a:p>
        </p:txBody>
      </p:sp>
      <p:pic>
        <p:nvPicPr>
          <p:cNvPr id="1026" name="Picture 2" descr="Tortue terrestre qui sort de son oeuf ! | Bébé tortue, Animaux beaux, Bébé  tortue de mer">
            <a:extLst>
              <a:ext uri="{FF2B5EF4-FFF2-40B4-BE49-F238E27FC236}">
                <a16:creationId xmlns:a16="http://schemas.microsoft.com/office/drawing/2014/main" id="{73BE394C-2619-40F8-8893-30A5F1CC7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1" t="28335" r="23939" b="17863"/>
          <a:stretch/>
        </p:blipFill>
        <p:spPr bwMode="auto">
          <a:xfrm>
            <a:off x="2080372" y="3554554"/>
            <a:ext cx="3208682" cy="26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tortue d'Hermann en Corse - La Corse">
            <a:extLst>
              <a:ext uri="{FF2B5EF4-FFF2-40B4-BE49-F238E27FC236}">
                <a16:creationId xmlns:a16="http://schemas.microsoft.com/office/drawing/2014/main" id="{9BE369D6-C2C1-4667-864F-77ACFD81B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3" r="34717"/>
          <a:stretch/>
        </p:blipFill>
        <p:spPr bwMode="auto">
          <a:xfrm>
            <a:off x="6902947" y="914400"/>
            <a:ext cx="4805349" cy="529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CA8E0C-6AA8-41FF-9ED3-5AE46EFCA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917" y="1121499"/>
            <a:ext cx="1062884" cy="7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0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3A31D-F70D-4623-AB41-EAC2CEAE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4"/>
            <a:ext cx="10515600" cy="11388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Alimentation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28399-4E29-4E88-B627-F8927A47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30" y="1516752"/>
            <a:ext cx="10515600" cy="823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F</a:t>
            </a:r>
            <a:r>
              <a:rPr lang="fr-FR" sz="3200" b="0" i="0" dirty="0">
                <a:solidFill>
                  <a:srgbClr val="222222"/>
                </a:solidFill>
                <a:effectLst/>
              </a:rPr>
              <a:t>leurs</a:t>
            </a:r>
            <a:r>
              <a:rPr lang="fr-FR" sz="3200" dirty="0">
                <a:solidFill>
                  <a:srgbClr val="222222"/>
                </a:solidFill>
              </a:rPr>
              <a:t>,</a:t>
            </a:r>
            <a:r>
              <a:rPr lang="fr-FR" sz="3200" b="0" i="0" dirty="0">
                <a:solidFill>
                  <a:srgbClr val="222222"/>
                </a:solidFill>
                <a:effectLst/>
              </a:rPr>
              <a:t> salades, betteraves …</a:t>
            </a:r>
            <a:r>
              <a:rPr lang="fr-FR" sz="3200" b="1" dirty="0">
                <a:solidFill>
                  <a:srgbClr val="C010B3"/>
                </a:solidFill>
              </a:rPr>
              <a:t> =</a:t>
            </a:r>
            <a:r>
              <a:rPr lang="fr-FR" sz="3200" dirty="0">
                <a:solidFill>
                  <a:srgbClr val="222222"/>
                </a:solidFill>
              </a:rPr>
              <a:t> </a:t>
            </a:r>
            <a:r>
              <a:rPr lang="fr-FR" sz="3200" b="1" dirty="0">
                <a:solidFill>
                  <a:srgbClr val="C010B3"/>
                </a:solidFill>
              </a:rPr>
              <a:t>HERBIVORES</a:t>
            </a:r>
            <a:r>
              <a:rPr lang="fr-FR" sz="3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fr-F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endParaRPr lang="fr-FR" sz="1400" dirty="0"/>
          </a:p>
        </p:txBody>
      </p:sp>
      <p:pic>
        <p:nvPicPr>
          <p:cNvPr id="1026" name="Picture 2" descr="Le pissenlit - Alimentation de la tortue d'Hermann">
            <a:extLst>
              <a:ext uri="{FF2B5EF4-FFF2-40B4-BE49-F238E27FC236}">
                <a16:creationId xmlns:a16="http://schemas.microsoft.com/office/drawing/2014/main" id="{072BCBF7-0271-49AB-AA32-252B669D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58" y="2600236"/>
            <a:ext cx="5291963" cy="35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E TORTUE MANGE UNE SALADE ! 4K ULTRA HD - YouTube">
            <a:extLst>
              <a:ext uri="{FF2B5EF4-FFF2-40B4-BE49-F238E27FC236}">
                <a16:creationId xmlns:a16="http://schemas.microsoft.com/office/drawing/2014/main" id="{A6F3AB52-E5F4-4792-83E7-0FDEE15A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3" y="2600236"/>
            <a:ext cx="5338319" cy="3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7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06757-E85B-4C74-8FD3-A524D4BB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24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Espérance de vie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CE9D9B-E89C-45AE-A969-54E515786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5"/>
            <a:ext cx="10515600" cy="4351338"/>
          </a:xfrm>
        </p:spPr>
        <p:txBody>
          <a:bodyPr/>
          <a:lstStyle/>
          <a:p>
            <a:r>
              <a:rPr lang="fr-FR" b="1" dirty="0"/>
              <a:t>Espérance de vie</a:t>
            </a:r>
            <a:r>
              <a:rPr lang="fr-FR" dirty="0"/>
              <a:t>: 40 ans en liberté, 60 à 80 ans en captivité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Prédateurs</a:t>
            </a:r>
            <a:r>
              <a:rPr lang="fr-FR" dirty="0"/>
              <a:t>: Fouine, blaireau, sanglier, renard, genette, animaux domestiques, homme (machines agricoles +++)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FC8442-108E-4D6E-948B-7BC362F1F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7" r="12790"/>
          <a:stretch/>
        </p:blipFill>
        <p:spPr>
          <a:xfrm>
            <a:off x="7936396" y="4045226"/>
            <a:ext cx="3697356" cy="23454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44021A-1819-4E23-A72B-31E33E55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780" y="4045226"/>
            <a:ext cx="3448050" cy="13239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631D81-417A-4068-A0DD-BDE93A340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780" y="5374275"/>
            <a:ext cx="1680955" cy="11185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CE2E79-F7ED-41B4-8F1F-37BCC06528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642"/>
          <a:stretch/>
        </p:blipFill>
        <p:spPr>
          <a:xfrm>
            <a:off x="5735913" y="4045226"/>
            <a:ext cx="1643892" cy="23502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1DF8C8-868A-41FA-B030-AFBEFB0707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442"/>
          <a:stretch/>
        </p:blipFill>
        <p:spPr>
          <a:xfrm>
            <a:off x="3145735" y="5378982"/>
            <a:ext cx="1767095" cy="11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733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339</Words>
  <Application>Microsoft Office PowerPoint</Application>
  <PresentationFormat>Grand écran</PresentationFormat>
  <Paragraphs>70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Thème Office</vt:lpstr>
      <vt:lpstr>           Les tortues Hermann</vt:lpstr>
      <vt:lpstr>Plan de la présentation</vt:lpstr>
      <vt:lpstr>Généralités (1)</vt:lpstr>
      <vt:lpstr>Généralités (2)</vt:lpstr>
      <vt:lpstr>Habitat</vt:lpstr>
      <vt:lpstr>Mode de vie</vt:lpstr>
      <vt:lpstr>Naissance</vt:lpstr>
      <vt:lpstr>Alimentation</vt:lpstr>
      <vt:lpstr>Espérance de vie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Ophta</dc:creator>
  <cp:lastModifiedBy>Ophta</cp:lastModifiedBy>
  <cp:revision>82</cp:revision>
  <dcterms:created xsi:type="dcterms:W3CDTF">2020-10-12T15:40:14Z</dcterms:created>
  <dcterms:modified xsi:type="dcterms:W3CDTF">2020-11-08T15:34:30Z</dcterms:modified>
</cp:coreProperties>
</file>