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5" r:id="rId5"/>
    <p:sldId id="258" r:id="rId6"/>
    <p:sldId id="259" r:id="rId7"/>
    <p:sldId id="261" r:id="rId8"/>
    <p:sldId id="262" r:id="rId9"/>
    <p:sldId id="264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BD3A88-88A5-14F6-0141-AB809935AB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Les huîtres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459C386-F70F-686A-68F9-6BB753B5D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1889" y="6365526"/>
            <a:ext cx="7618766" cy="712606"/>
          </a:xfrm>
        </p:spPr>
        <p:txBody>
          <a:bodyPr/>
          <a:lstStyle/>
          <a:p>
            <a:r>
              <a:rPr lang="fr-FR"/>
              <a:t>Noé CM4</a:t>
            </a:r>
          </a:p>
        </p:txBody>
      </p:sp>
    </p:spTree>
    <p:extLst>
      <p:ext uri="{BB962C8B-B14F-4D97-AF65-F5344CB8AC3E}">
        <p14:creationId xmlns:p14="http://schemas.microsoft.com/office/powerpoint/2010/main" val="173042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178621-E00A-1119-9BE5-6BAE7F911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781511-FA52-8683-D8A2-B06FF3058A6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Merci pour </a:t>
            </a:r>
            <a:r>
              <a:rPr lang="fr-FR"/>
              <a:t>votre attention </a:t>
            </a:r>
          </a:p>
        </p:txBody>
      </p:sp>
    </p:spTree>
    <p:extLst>
      <p:ext uri="{BB962C8B-B14F-4D97-AF65-F5344CB8AC3E}">
        <p14:creationId xmlns:p14="http://schemas.microsoft.com/office/powerpoint/2010/main" val="385255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A481F4-B264-FC25-ECC2-E37B15E96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71" y="-168695"/>
            <a:ext cx="10364451" cy="1368778"/>
          </a:xfrm>
        </p:spPr>
        <p:txBody>
          <a:bodyPr/>
          <a:lstStyle/>
          <a:p>
            <a:r>
              <a:rPr lang="fr-FR"/>
              <a:t>L anatomie de l’huître 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3C79A3F-B795-F928-BF6B-8C48438F1726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376" y="8515461"/>
            <a:ext cx="1384300" cy="838200"/>
          </a:xfrm>
          <a:prstGeom prst="rect">
            <a:avLst/>
          </a:prstGeom>
        </p:spPr>
      </p:pic>
      <p:pic>
        <p:nvPicPr>
          <p:cNvPr id="10" name="Image 10">
            <a:extLst>
              <a:ext uri="{FF2B5EF4-FFF2-40B4-BE49-F238E27FC236}">
                <a16:creationId xmlns:a16="http://schemas.microsoft.com/office/drawing/2014/main" id="{3550290D-3035-D453-E21E-432B48DF54E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096000" y="1610387"/>
            <a:ext cx="5742217" cy="4306091"/>
          </a:xfr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3B12B6A8-9C51-48AE-FEE5-FB5E6190C62A}"/>
              </a:ext>
            </a:extLst>
          </p:cNvPr>
          <p:cNvSpPr txBox="1"/>
          <p:nvPr/>
        </p:nvSpPr>
        <p:spPr>
          <a:xfrm>
            <a:off x="5181600" y="376343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724AC24-8D41-3286-E815-605D68AA3C2B}"/>
              </a:ext>
            </a:extLst>
          </p:cNvPr>
          <p:cNvSpPr txBox="1"/>
          <p:nvPr/>
        </p:nvSpPr>
        <p:spPr>
          <a:xfrm>
            <a:off x="5181600" y="376343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890F9B5-A7CE-E425-A05F-40D519B6FAB4}"/>
              </a:ext>
            </a:extLst>
          </p:cNvPr>
          <p:cNvSpPr txBox="1"/>
          <p:nvPr/>
        </p:nvSpPr>
        <p:spPr>
          <a:xfrm>
            <a:off x="5181600" y="376343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CC57584-3CCC-3194-64D4-ADA7F4D3E7C1}"/>
              </a:ext>
            </a:extLst>
          </p:cNvPr>
          <p:cNvSpPr txBox="1"/>
          <p:nvPr/>
        </p:nvSpPr>
        <p:spPr>
          <a:xfrm>
            <a:off x="493891" y="1610387"/>
            <a:ext cx="468770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200" b="1" dirty="0">
                <a:solidFill>
                  <a:prstClr val="black"/>
                </a:solidFill>
                <a:latin typeface="TimesNewRomanPSMT"/>
              </a:rPr>
              <a:t>Manteau</a:t>
            </a:r>
            <a:r>
              <a:rPr lang="fr-FR" sz="2200" dirty="0">
                <a:solidFill>
                  <a:prstClr val="black"/>
                </a:solidFill>
                <a:latin typeface="TimesNewRomanPSMT"/>
              </a:rPr>
              <a:t> : C’est un voile de chaire qui assure la croissance de la coquille</a:t>
            </a:r>
          </a:p>
          <a:p>
            <a:pPr algn="l"/>
            <a:r>
              <a:rPr lang="fr-FR" sz="2200" b="1" dirty="0">
                <a:solidFill>
                  <a:prstClr val="black"/>
                </a:solidFill>
                <a:latin typeface="TimesNewRomanPSMT"/>
              </a:rPr>
              <a:t>Branchiales</a:t>
            </a:r>
            <a:r>
              <a:rPr lang="fr-FR" sz="2200" dirty="0">
                <a:solidFill>
                  <a:prstClr val="black"/>
                </a:solidFill>
                <a:latin typeface="TimesNewRomanPSMT"/>
              </a:rPr>
              <a:t> : Elles ont deux rôles la respiration et l’apport de matières nutritives</a:t>
            </a:r>
          </a:p>
          <a:p>
            <a:pPr algn="l"/>
            <a:r>
              <a:rPr lang="fr-FR" sz="2200" b="1" dirty="0">
                <a:solidFill>
                  <a:prstClr val="black"/>
                </a:solidFill>
                <a:latin typeface="TimesNewRomanPSMT"/>
              </a:rPr>
              <a:t>Muscle adducteur </a:t>
            </a:r>
            <a:r>
              <a:rPr lang="fr-FR" sz="2200" dirty="0">
                <a:solidFill>
                  <a:prstClr val="black"/>
                </a:solidFill>
                <a:latin typeface="TimesNewRomanPSMT"/>
              </a:rPr>
              <a:t>: Il tiens la charnière fermée ou ouverte</a:t>
            </a:r>
          </a:p>
          <a:p>
            <a:pPr algn="l"/>
            <a:r>
              <a:rPr lang="fr-FR" sz="2200" dirty="0">
                <a:solidFill>
                  <a:prstClr val="black"/>
                </a:solidFill>
                <a:latin typeface="TimesNewRomanPSMT"/>
              </a:rPr>
              <a:t> </a:t>
            </a:r>
            <a:r>
              <a:rPr lang="fr-FR" sz="2200" b="1" dirty="0">
                <a:solidFill>
                  <a:prstClr val="black"/>
                </a:solidFill>
                <a:latin typeface="TimesNewRomanPSMT"/>
              </a:rPr>
              <a:t>Charnière </a:t>
            </a:r>
            <a:r>
              <a:rPr lang="fr-FR" sz="2200" dirty="0">
                <a:solidFill>
                  <a:prstClr val="black"/>
                </a:solidFill>
                <a:latin typeface="TimesNewRomanPSMT"/>
              </a:rPr>
              <a:t>: Elle commande d</a:t>
            </a:r>
          </a:p>
          <a:p>
            <a:pPr algn="l"/>
            <a:r>
              <a:rPr lang="fr-FR" sz="2200" dirty="0">
                <a:solidFill>
                  <a:prstClr val="black"/>
                </a:solidFill>
                <a:latin typeface="TimesNewRomanPSMT"/>
              </a:rPr>
              <a:t>l’ouverture de l’huître</a:t>
            </a:r>
          </a:p>
          <a:p>
            <a:pPr algn="l"/>
            <a:r>
              <a:rPr lang="fr-FR" sz="2200" dirty="0">
                <a:solidFill>
                  <a:prstClr val="black"/>
                </a:solidFill>
                <a:latin typeface="TimesNewRomanPSMT"/>
              </a:rPr>
              <a:t> </a:t>
            </a:r>
            <a:r>
              <a:rPr lang="fr-FR" sz="2200" b="1" dirty="0">
                <a:solidFill>
                  <a:prstClr val="black"/>
                </a:solidFill>
                <a:latin typeface="TimesNewRomanPSMT"/>
              </a:rPr>
              <a:t> Cœur</a:t>
            </a:r>
            <a:r>
              <a:rPr lang="fr-FR" sz="2200" dirty="0">
                <a:solidFill>
                  <a:prstClr val="black"/>
                </a:solidFill>
                <a:latin typeface="TimesNewRomanPSMT"/>
              </a:rPr>
              <a:t> : Il pompe le sang pour que l’huître vive</a:t>
            </a:r>
          </a:p>
          <a:p>
            <a:pPr algn="l"/>
            <a:r>
              <a:rPr lang="fr-FR" sz="2200" b="1" dirty="0">
                <a:solidFill>
                  <a:prstClr val="black"/>
                </a:solidFill>
                <a:latin typeface="TimesNewRomanPSMT"/>
              </a:rPr>
              <a:t>Les palpes labiales</a:t>
            </a:r>
            <a:r>
              <a:rPr lang="fr-FR" sz="2200" dirty="0">
                <a:solidFill>
                  <a:prstClr val="black"/>
                </a:solidFill>
                <a:latin typeface="TimesNewRomanPSMT"/>
              </a:rPr>
              <a:t> : Elles sont l’équivalent d’une bouche 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393186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2E436A-AAE7-7839-6385-EAF1075B8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00733"/>
          </a:xfrm>
        </p:spPr>
        <p:txBody>
          <a:bodyPr/>
          <a:lstStyle/>
          <a:p>
            <a:r>
              <a:rPr lang="fr-FR"/>
              <a:t>Caractéristiques de l’huître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CC8DAF-50C3-B354-CF86-FA0DD7DC34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73203"/>
            <a:ext cx="10363826" cy="4746672"/>
          </a:xfrm>
        </p:spPr>
        <p:txBody>
          <a:bodyPr>
            <a:noAutofit/>
          </a:bodyPr>
          <a:lstStyle/>
          <a:p>
            <a:r>
              <a:rPr lang="fr-FR" sz="1900" b="1" dirty="0">
                <a:latin typeface="+mj-lt"/>
                <a:cs typeface="Angsana New" panose="020B0604020202020204" pitchFamily="34" charset="0"/>
              </a:rPr>
              <a:t>Quelles sont les espèces d’huître dans monde ? </a:t>
            </a:r>
          </a:p>
          <a:p>
            <a:pPr marL="0" indent="0">
              <a:buNone/>
            </a:pPr>
            <a:r>
              <a:rPr lang="fr-FR" sz="1900" dirty="0">
                <a:latin typeface="+mj-lt"/>
                <a:cs typeface="Angsana New" panose="020B0604020202020204" pitchFamily="34" charset="0"/>
              </a:rPr>
              <a:t>   Il y a des espèces différentes d’ huître dans le monde ex:l’huître plate ,l’huître creuse </a:t>
            </a:r>
          </a:p>
          <a:p>
            <a:r>
              <a:rPr lang="fr-FR" sz="1900" b="1" dirty="0">
                <a:latin typeface="+mj-lt"/>
                <a:cs typeface="Angsana New" panose="020B0604020202020204" pitchFamily="34" charset="0"/>
              </a:rPr>
              <a:t>De quelle famille est l’ huître ?</a:t>
            </a:r>
          </a:p>
          <a:p>
            <a:pPr marL="0" indent="0">
              <a:buNone/>
            </a:pPr>
            <a:r>
              <a:rPr lang="fr-FR" sz="1900" dirty="0">
                <a:latin typeface="+mj-lt"/>
                <a:cs typeface="Angsana New" panose="020B0604020202020204" pitchFamily="34" charset="0"/>
              </a:rPr>
              <a:t> C’est un mollusque  bivalve qui peut vivre dans l’eau salée ou dans l’eau saumâtre  et se trouve dans toutes les mers.</a:t>
            </a:r>
          </a:p>
          <a:p>
            <a:r>
              <a:rPr lang="fr-FR" sz="1900" b="1" dirty="0">
                <a:latin typeface="+mj-lt"/>
                <a:cs typeface="Angsana New" panose="020B0604020202020204" pitchFamily="34" charset="0"/>
              </a:rPr>
              <a:t> Comment l’huître se déplace?</a:t>
            </a:r>
          </a:p>
          <a:p>
            <a:pPr marL="0" indent="0">
              <a:buNone/>
            </a:pPr>
            <a:r>
              <a:rPr lang="fr-FR" sz="1900" dirty="0">
                <a:latin typeface="+mj-lt"/>
                <a:cs typeface="Angsana New" panose="020B0604020202020204" pitchFamily="34" charset="0"/>
              </a:rPr>
              <a:t> L’huître ne se déplace pas.  À l’état sauvage, elle se fixe sur un rocher pour y finir sa vie.Quand elle est cultivée elle se fixe sur un support et elle grandit . </a:t>
            </a:r>
          </a:p>
          <a:p>
            <a:endParaRPr lang="fr-FR" sz="1900" dirty="0">
              <a:latin typeface="+mj-lt"/>
              <a:cs typeface="Angsana Ne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11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596556-1B2E-2745-B935-9196B0CFD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Caractéristiques de l’huître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7DB87E-1135-E14D-BAF3-B577DEA130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endParaRPr lang="fr-FR" b="1"/>
          </a:p>
          <a:p>
            <a:r>
              <a:rPr lang="fr-FR" sz="2000" b="1">
                <a:latin typeface="+mj-lt"/>
                <a:cs typeface="Angsana New" panose="020B0604020202020204" pitchFamily="34" charset="0"/>
              </a:rPr>
              <a:t>De quoi se nourrie l’huître?</a:t>
            </a:r>
          </a:p>
          <a:p>
            <a:pPr marL="0" indent="0">
              <a:buNone/>
            </a:pPr>
            <a:r>
              <a:rPr lang="fr-FR" sz="2000">
                <a:latin typeface="+mj-lt"/>
                <a:cs typeface="Angsana New" panose="020B0604020202020204" pitchFamily="34" charset="0"/>
              </a:rPr>
              <a:t> L’huître se nourrie de plancton et de particules a l’aide des cils qui entoure sa bouche.</a:t>
            </a:r>
          </a:p>
          <a:p>
            <a:r>
              <a:rPr lang="fr-FR" b="1"/>
              <a:t>Les ennemis de l huître.</a:t>
            </a:r>
            <a:r>
              <a:rPr lang="fr-FR"/>
              <a:t> Les ennemis de l huître sont le crabe, Les étoiles de mer et les bigorneaux.</a:t>
            </a:r>
          </a:p>
          <a:p>
            <a:pPr marL="0" indent="0">
              <a:buNone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0997E1-46CD-A3EA-5762-470056B3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200" b="1">
                <a:solidFill>
                  <a:prstClr val="black"/>
                </a:solidFill>
                <a:latin typeface="TimesNewRomanPSMT"/>
              </a:rPr>
              <a:t>LES ÉTAPES DE LA CULTURE DES HUÎTRES </a:t>
            </a:r>
            <a:endParaRPr lang="fr-FR" sz="2200" b="1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8C63C03-3FB4-3A91-F0B9-2024C38AD4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fr-FR" sz="1800" b="1">
                <a:solidFill>
                  <a:prstClr val="black"/>
                </a:solidFill>
                <a:latin typeface="TimesNewRomanPSMT"/>
              </a:rPr>
              <a:t>LE CAPTAGE </a:t>
            </a:r>
            <a:endParaRPr lang="fr-FR" b="1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75281D-FE68-2BEA-C227-85F438DE494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sz="1800">
                <a:solidFill>
                  <a:prstClr val="black"/>
                </a:solidFill>
                <a:latin typeface="TimesNewRomanPSMT"/>
              </a:rPr>
              <a:t>Des collecteurs captent les larves afin de leur apporter un support ou elles se fixeront pour devenir du naissain.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25072BD-9AEB-A69C-B757-B306DE96D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/>
              <a:t>PHOTO DU CAPTAGE </a:t>
            </a:r>
          </a:p>
        </p:txBody>
      </p:sp>
      <p:pic>
        <p:nvPicPr>
          <p:cNvPr id="10" name="Image 10">
            <a:extLst>
              <a:ext uri="{FF2B5EF4-FFF2-40B4-BE49-F238E27FC236}">
                <a16:creationId xmlns:a16="http://schemas.microsoft.com/office/drawing/2014/main" id="{C870F770-3ADF-4CA8-A41D-AE417BBB39D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396423" y="3207336"/>
            <a:ext cx="4186910" cy="2780108"/>
          </a:xfrm>
        </p:spPr>
      </p:pic>
    </p:spTree>
    <p:extLst>
      <p:ext uri="{BB962C8B-B14F-4D97-AF65-F5344CB8AC3E}">
        <p14:creationId xmlns:p14="http://schemas.microsoft.com/office/powerpoint/2010/main" val="426316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90C09B-BB26-E551-22D3-7BBEDE3F5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>
                <a:solidFill>
                  <a:prstClr val="black"/>
                </a:solidFill>
                <a:latin typeface="TimesNewRomanPSMT"/>
              </a:rPr>
              <a:t>LES ÉTAPES DE LA CULTURE DES HUÎTRES 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0CB2A89-D04D-A74A-BF92-ABCA2813E5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fr-FR" sz="1800">
                <a:solidFill>
                  <a:prstClr val="black"/>
                </a:solidFill>
                <a:latin typeface="TimesNewRomanPSMT"/>
              </a:rPr>
              <a:t>LE </a:t>
            </a:r>
            <a:r>
              <a:rPr lang="fr-FR" sz="1800" err="1">
                <a:solidFill>
                  <a:prstClr val="black"/>
                </a:solidFill>
                <a:latin typeface="TimesNewRomanPSMT"/>
              </a:rPr>
              <a:t>DÉTROQUAGE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7F6495-4826-15CF-1B1E-EC18FD06D75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FR" sz="1800" dirty="0">
                <a:solidFill>
                  <a:prstClr val="black"/>
                </a:solidFill>
                <a:latin typeface="TimesNewRomanPSMT"/>
              </a:rPr>
              <a:t>Le </a:t>
            </a:r>
            <a:r>
              <a:rPr lang="fr-FR" sz="1800" dirty="0" err="1">
                <a:solidFill>
                  <a:prstClr val="black"/>
                </a:solidFill>
                <a:latin typeface="TimesNewRomanPSMT"/>
              </a:rPr>
              <a:t>détroquage</a:t>
            </a:r>
            <a:r>
              <a:rPr lang="fr-FR" sz="1800" dirty="0">
                <a:solidFill>
                  <a:prstClr val="black"/>
                </a:solidFill>
                <a:latin typeface="TimesNewRomanPSMT"/>
              </a:rPr>
              <a:t> consiste à séparer le naissain des collecteurs puis ceux ci sont mis dans les poches en grillage plastifié afin de les préserver des prédateurs.</a:t>
            </a:r>
          </a:p>
          <a:p>
            <a:r>
              <a:rPr lang="fr-FR" sz="1800" dirty="0">
                <a:solidFill>
                  <a:prstClr val="black"/>
                </a:solidFill>
                <a:latin typeface="TimesNewRomanPSMT"/>
              </a:rPr>
              <a:t>Les huîtres sont retournées tous es deux mois pour qu’elles se développent 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79E2DF4-AB04-E424-9D0C-3415E2821B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/>
              <a:t>PHOTO DU </a:t>
            </a:r>
            <a:r>
              <a:rPr lang="fr-FR" err="1"/>
              <a:t>DÉTROQUAGE</a:t>
            </a:r>
            <a:endParaRPr lang="fr-FR"/>
          </a:p>
        </p:txBody>
      </p:sp>
      <p:pic>
        <p:nvPicPr>
          <p:cNvPr id="7" name="Image 7">
            <a:extLst>
              <a:ext uri="{FF2B5EF4-FFF2-40B4-BE49-F238E27FC236}">
                <a16:creationId xmlns:a16="http://schemas.microsoft.com/office/drawing/2014/main" id="{F3B99482-0293-F55D-6C21-C232021533B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396422" y="3051175"/>
            <a:ext cx="4155161" cy="2740025"/>
          </a:xfrm>
        </p:spPr>
      </p:pic>
    </p:spTree>
    <p:extLst>
      <p:ext uri="{BB962C8B-B14F-4D97-AF65-F5344CB8AC3E}">
        <p14:creationId xmlns:p14="http://schemas.microsoft.com/office/powerpoint/2010/main" val="352273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8F1A73-0601-048C-8B16-79E98672D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>
                <a:solidFill>
                  <a:prstClr val="black"/>
                </a:solidFill>
                <a:latin typeface="TimesNewRomanPSMT"/>
              </a:rPr>
              <a:t>LES ÉTAPES DE LA CULTURE DES HUÎTRES </a:t>
            </a:r>
            <a:br>
              <a:rPr lang="fr-FR"/>
            </a:b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3B3007-EB04-0226-508D-CC036F9CAD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fr-FR" sz="1800">
                <a:solidFill>
                  <a:prstClr val="black"/>
                </a:solidFill>
                <a:latin typeface="TimesNewRomanPSMT"/>
              </a:rPr>
              <a:t>L’affinage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7A815CE-D228-853A-692C-070930ABAE7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sz="1800">
                <a:solidFill>
                  <a:prstClr val="black"/>
                </a:solidFill>
                <a:latin typeface="TimesNewRomanPSMT"/>
              </a:rPr>
              <a:t>Au bout de trois ans ,les huîtres sont mises dans des bassines avant d’être lavées et calibrées puis pourront enfin être vendues.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C84BC92-31BE-D106-619C-D8BAEEA019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/>
              <a:t>Photo de l’affinage</a:t>
            </a:r>
          </a:p>
        </p:txBody>
      </p:sp>
      <p:pic>
        <p:nvPicPr>
          <p:cNvPr id="7" name="Image 7">
            <a:extLst>
              <a:ext uri="{FF2B5EF4-FFF2-40B4-BE49-F238E27FC236}">
                <a16:creationId xmlns:a16="http://schemas.microsoft.com/office/drawing/2014/main" id="{73B79684-ECF3-18CA-EC7E-F30274AD410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096000" y="3233737"/>
            <a:ext cx="4216400" cy="2374900"/>
          </a:xfrm>
        </p:spPr>
      </p:pic>
    </p:spTree>
    <p:extLst>
      <p:ext uri="{BB962C8B-B14F-4D97-AF65-F5344CB8AC3E}">
        <p14:creationId xmlns:p14="http://schemas.microsoft.com/office/powerpoint/2010/main" val="205078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7C7272-6496-B36B-7979-874422D44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marché mondial des huîtres 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E6EAD9C-6307-1128-0ABB-99398A41DC5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La chine domine le marché mondial de l’huître avec 80% de la production.</a:t>
            </a:r>
          </a:p>
          <a:p>
            <a:r>
              <a:rPr lang="fr-FR" dirty="0"/>
              <a:t>La France fait partie des 10 plus gros producteurs d’huîtres du monde et  se place      En 5eme position. </a:t>
            </a:r>
            <a:r>
              <a:rPr lang="fr-FR"/>
              <a:t>La </a:t>
            </a:r>
            <a:r>
              <a:rPr lang="fr-FR" dirty="0"/>
              <a:t>Marennes Oléron est la </a:t>
            </a:r>
            <a:r>
              <a:rPr lang="fr-FR"/>
              <a:t>plus connue.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94C63C2-ABD4-5851-F66D-F08220C852C5}"/>
              </a:ext>
            </a:extLst>
          </p:cNvPr>
          <p:cNvSpPr txBox="1"/>
          <p:nvPr/>
        </p:nvSpPr>
        <p:spPr>
          <a:xfrm>
            <a:off x="3217334" y="412270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00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5873676-3D69-48B0-BA02-D759766A90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248E96D7-6599-4607-9958-FD9E10001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9478AA5-D1D0-4B5E-9FDE-6F55026DA3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229100"/>
            <a:ext cx="12192000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3CA8EEE2-DA9A-4635-9B41-33EB565145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4">
            <a:extLst>
              <a:ext uri="{FF2B5EF4-FFF2-40B4-BE49-F238E27FC236}">
                <a16:creationId xmlns:a16="http://schemas.microsoft.com/office/drawing/2014/main" id="{FFC740B1-EFC2-C22A-C161-319D5000114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t="18307" b="20629"/>
          <a:stretch/>
        </p:blipFill>
        <p:spPr>
          <a:xfrm>
            <a:off x="3047999" y="134633"/>
            <a:ext cx="7584281" cy="400808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AD470EF-B7A3-FA9A-4F8C-7D3D5DF88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861" y="3699702"/>
            <a:ext cx="9899904" cy="18962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/>
              <a:t>les </a:t>
            </a:r>
            <a:r>
              <a:rPr lang="en-US" sz="3700" dirty="0" err="1"/>
              <a:t>huîtres</a:t>
            </a:r>
            <a:r>
              <a:rPr lang="en-US" sz="3700" dirty="0"/>
              <a:t> se </a:t>
            </a:r>
            <a:r>
              <a:rPr lang="en-US" sz="3700" dirty="0" err="1"/>
              <a:t>mangent</a:t>
            </a:r>
            <a:r>
              <a:rPr lang="en-US" sz="3700" dirty="0"/>
              <a:t> </a:t>
            </a:r>
            <a:r>
              <a:rPr lang="fr-FR" sz="3700" dirty="0"/>
              <a:t>( </a:t>
            </a:r>
            <a:r>
              <a:rPr lang="en-US" sz="3700" dirty="0"/>
              <a:t>bon  pour </a:t>
            </a:r>
            <a:r>
              <a:rPr lang="en-US" sz="3700" dirty="0" err="1"/>
              <a:t>ceux</a:t>
            </a:r>
            <a:r>
              <a:rPr lang="en-US" sz="3700" dirty="0"/>
              <a:t> </a:t>
            </a:r>
            <a:r>
              <a:rPr lang="en-US" sz="3700"/>
              <a:t>qui </a:t>
            </a:r>
            <a:r>
              <a:rPr lang="fr-FR" sz="3700"/>
              <a:t>aiment</a:t>
            </a:r>
            <a:r>
              <a:rPr lang="en-US" sz="3700"/>
              <a:t> )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233611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>
</file>

<file path=ppt/theme/theme1.xml><?xml version="1.0" encoding="utf-8"?>
<a:theme xmlns:a="http://schemas.openxmlformats.org/drawingml/2006/main" name="Ronds dans l’eau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</Words>
  <Application>Microsoft Office PowerPoint</Application>
  <PresentationFormat>Grand écran</PresentationFormat>
  <Paragraphs>40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Angsana New</vt:lpstr>
      <vt:lpstr>Arial</vt:lpstr>
      <vt:lpstr>TimesNewRomanPSMT</vt:lpstr>
      <vt:lpstr>Tw Cen MT</vt:lpstr>
      <vt:lpstr>Ronds dans l’eau</vt:lpstr>
      <vt:lpstr>Les huîtres</vt:lpstr>
      <vt:lpstr>L anatomie de l’huître .</vt:lpstr>
      <vt:lpstr>Caractéristiques de l’huître</vt:lpstr>
      <vt:lpstr>Caractéristiques de l’huître</vt:lpstr>
      <vt:lpstr>LES ÉTAPES DE LA CULTURE DES HUÎTRES </vt:lpstr>
      <vt:lpstr>LES ÉTAPES DE LA CULTURE DES HUÎTRES </vt:lpstr>
      <vt:lpstr>LES ÉTAPES DE LA CULTURE DES HUÎTRES  </vt:lpstr>
      <vt:lpstr>Le marché mondial des huîtres </vt:lpstr>
      <vt:lpstr>les huîtres se mangent ( bon  pour ceux qui aiment )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huîtres</dc:title>
  <dc:creator>Latifa CAQUELIN-MARTEAU</dc:creator>
  <cp:lastModifiedBy>DONICZKA Alain</cp:lastModifiedBy>
  <cp:revision>5</cp:revision>
  <dcterms:created xsi:type="dcterms:W3CDTF">2022-04-23T12:23:53Z</dcterms:created>
  <dcterms:modified xsi:type="dcterms:W3CDTF">2022-05-14T06:46:31Z</dcterms:modified>
</cp:coreProperties>
</file>